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A8CC"/>
    <a:srgbClr val="F96DEF"/>
    <a:srgbClr val="B3058E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0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1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2615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57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158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15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33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7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8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2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1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0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6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1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7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AFA90270-12E4-448F-B0D1-329C9AA4EDE1}"/>
              </a:ext>
            </a:extLst>
          </p:cNvPr>
          <p:cNvSpPr txBox="1"/>
          <p:nvPr/>
        </p:nvSpPr>
        <p:spPr>
          <a:xfrm>
            <a:off x="722811" y="573239"/>
            <a:ext cx="69842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/>
              <a:t>Prepositions of Time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B3281ECB-EDC6-4FBA-8A1B-D08CA636BBA3}"/>
              </a:ext>
            </a:extLst>
          </p:cNvPr>
          <p:cNvSpPr txBox="1"/>
          <p:nvPr/>
        </p:nvSpPr>
        <p:spPr>
          <a:xfrm>
            <a:off x="1240971" y="1792809"/>
            <a:ext cx="7863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1. </a:t>
            </a:r>
            <a:r>
              <a:rPr lang="th-TH" sz="3200" b="1" dirty="0"/>
              <a:t>ใช้กับเวลา</a:t>
            </a:r>
            <a:r>
              <a:rPr lang="th-TH" sz="3200" b="1" dirty="0" err="1"/>
              <a:t>ต่างๆ</a:t>
            </a:r>
            <a:r>
              <a:rPr lang="th-TH" sz="3200" b="1" dirty="0"/>
              <a:t> ในแต่ละวัน</a:t>
            </a:r>
            <a:endParaRPr lang="en-US" sz="3200" b="1" dirty="0"/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7569CE6B-C168-4824-9D81-08094B27AE1F}"/>
              </a:ext>
            </a:extLst>
          </p:cNvPr>
          <p:cNvSpPr txBox="1"/>
          <p:nvPr/>
        </p:nvSpPr>
        <p:spPr>
          <a:xfrm>
            <a:off x="1240971" y="2377584"/>
            <a:ext cx="99016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ตัวอย่าง</a:t>
            </a:r>
            <a:r>
              <a:rPr lang="en-US" sz="3200" dirty="0"/>
              <a:t>:</a:t>
            </a:r>
          </a:p>
          <a:p>
            <a:r>
              <a:rPr lang="en-US" sz="3200" dirty="0"/>
              <a:t>We eat </a:t>
            </a:r>
            <a:r>
              <a:rPr lang="en-US" sz="3200" b="1" u="sng" dirty="0"/>
              <a:t>at</a:t>
            </a:r>
            <a:r>
              <a:rPr lang="en-US" sz="3200" dirty="0"/>
              <a:t> 8 o’clock.</a:t>
            </a:r>
          </a:p>
          <a:p>
            <a:r>
              <a:rPr lang="th-TH" sz="3200" dirty="0"/>
              <a:t>(พวกเรารับประทานอาหารเวลา </a:t>
            </a:r>
            <a:r>
              <a:rPr lang="en-US" sz="3200" dirty="0"/>
              <a:t>8 </a:t>
            </a:r>
            <a:r>
              <a:rPr lang="th-TH" sz="3200" dirty="0"/>
              <a:t>นาฬิกา)</a:t>
            </a:r>
            <a:endParaRPr lang="en-US" sz="3200" dirty="0"/>
          </a:p>
        </p:txBody>
      </p:sp>
      <p:sp>
        <p:nvSpPr>
          <p:cNvPr id="10" name="คลื่น 9">
            <a:extLst>
              <a:ext uri="{FF2B5EF4-FFF2-40B4-BE49-F238E27FC236}">
                <a16:creationId xmlns:a16="http://schemas.microsoft.com/office/drawing/2014/main" id="{8AB79071-9512-42C5-8DA3-40F703B0B554}"/>
              </a:ext>
            </a:extLst>
          </p:cNvPr>
          <p:cNvSpPr/>
          <p:nvPr/>
        </p:nvSpPr>
        <p:spPr>
          <a:xfrm>
            <a:off x="3163387" y="1136613"/>
            <a:ext cx="1826624" cy="712510"/>
          </a:xfrm>
          <a:prstGeom prst="wave">
            <a:avLst>
              <a:gd name="adj1" fmla="val 12500"/>
              <a:gd name="adj2" fmla="val 222"/>
            </a:avLst>
          </a:prstGeom>
          <a:gradFill>
            <a:gsLst>
              <a:gs pos="0">
                <a:schemeClr val="accent2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</a:rPr>
              <a:t>วิธีการใช้ </a:t>
            </a:r>
            <a:r>
              <a:rPr lang="en-US" sz="3200" b="1" dirty="0">
                <a:solidFill>
                  <a:schemeClr val="tx1"/>
                </a:solidFill>
              </a:rPr>
              <a:t>at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293B37E6-15E7-4D44-9814-173A98C67F42}"/>
              </a:ext>
            </a:extLst>
          </p:cNvPr>
          <p:cNvSpPr txBox="1"/>
          <p:nvPr/>
        </p:nvSpPr>
        <p:spPr>
          <a:xfrm>
            <a:off x="1240971" y="3944494"/>
            <a:ext cx="9901646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/>
              <a:t>We go to the dining room </a:t>
            </a:r>
            <a:r>
              <a:rPr lang="en-US" sz="3200" b="1" u="sng" dirty="0"/>
              <a:t>at</a:t>
            </a:r>
            <a:r>
              <a:rPr lang="en-US" sz="3200" dirty="0"/>
              <a:t> lunchtime.</a:t>
            </a:r>
          </a:p>
          <a:p>
            <a:r>
              <a:rPr lang="th-TH" sz="3200" dirty="0"/>
              <a:t>(พวกเราไปที่ห้องรับประทานอาหารตอนมื้อเที่ยง)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815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ECE294B4-C496-4911-BB52-362D8D2D7793}"/>
              </a:ext>
            </a:extLst>
          </p:cNvPr>
          <p:cNvSpPr txBox="1"/>
          <p:nvPr/>
        </p:nvSpPr>
        <p:spPr>
          <a:xfrm>
            <a:off x="1240970" y="1900365"/>
            <a:ext cx="5917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2. </a:t>
            </a:r>
            <a:r>
              <a:rPr lang="th-TH" sz="3200" b="1" dirty="0"/>
              <a:t>ใช้ประกอบเป็นกลุ่มคำเหล่านี้</a:t>
            </a:r>
            <a:r>
              <a:rPr lang="en-US" sz="3200" b="1" dirty="0"/>
              <a:t> 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2CEC1841-C854-4F33-8B10-7BEE420ECBF1}"/>
              </a:ext>
            </a:extLst>
          </p:cNvPr>
          <p:cNvSpPr txBox="1"/>
          <p:nvPr/>
        </p:nvSpPr>
        <p:spPr>
          <a:xfrm>
            <a:off x="1240970" y="2586446"/>
            <a:ext cx="93921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ตัวอย่าง</a:t>
            </a:r>
            <a:r>
              <a:rPr lang="en-US" sz="3200" dirty="0"/>
              <a:t>: </a:t>
            </a:r>
          </a:p>
          <a:p>
            <a:r>
              <a:rPr lang="en-US" sz="3200" b="1" u="sng" dirty="0"/>
              <a:t>at</a:t>
            </a:r>
            <a:r>
              <a:rPr lang="en-US" sz="3200" dirty="0"/>
              <a:t> the weekend </a:t>
            </a:r>
            <a:r>
              <a:rPr lang="th-TH" sz="3200" dirty="0"/>
              <a:t>(ตอนวันหยุดสุดสัปดาห์)</a:t>
            </a:r>
            <a:endParaRPr lang="en-US" sz="3200" dirty="0"/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A12FDCEB-A39A-47FE-8D55-1129F490F7CA}"/>
              </a:ext>
            </a:extLst>
          </p:cNvPr>
          <p:cNvSpPr txBox="1"/>
          <p:nvPr/>
        </p:nvSpPr>
        <p:spPr>
          <a:xfrm>
            <a:off x="722811" y="573239"/>
            <a:ext cx="69842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/>
              <a:t>Prepositions of Time</a:t>
            </a:r>
          </a:p>
        </p:txBody>
      </p:sp>
      <p:sp>
        <p:nvSpPr>
          <p:cNvPr id="13" name="คลื่น 12">
            <a:extLst>
              <a:ext uri="{FF2B5EF4-FFF2-40B4-BE49-F238E27FC236}">
                <a16:creationId xmlns:a16="http://schemas.microsoft.com/office/drawing/2014/main" id="{600E27D2-1877-4494-ADCF-E5C79A749B49}"/>
              </a:ext>
            </a:extLst>
          </p:cNvPr>
          <p:cNvSpPr/>
          <p:nvPr/>
        </p:nvSpPr>
        <p:spPr>
          <a:xfrm>
            <a:off x="3137261" y="1188324"/>
            <a:ext cx="1983379" cy="712510"/>
          </a:xfrm>
          <a:prstGeom prst="wave">
            <a:avLst>
              <a:gd name="adj1" fmla="val 12500"/>
              <a:gd name="adj2" fmla="val 222"/>
            </a:avLst>
          </a:prstGeom>
          <a:gradFill>
            <a:gsLst>
              <a:gs pos="0">
                <a:schemeClr val="accent2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</a:rPr>
              <a:t>วิธีการใช้ </a:t>
            </a:r>
            <a:r>
              <a:rPr lang="en-US" sz="3200" b="1" dirty="0">
                <a:solidFill>
                  <a:schemeClr val="tx1"/>
                </a:solidFill>
              </a:rPr>
              <a:t>at</a:t>
            </a: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F27DA70E-3662-4F22-B049-1B10D38F0099}"/>
              </a:ext>
            </a:extLst>
          </p:cNvPr>
          <p:cNvSpPr txBox="1"/>
          <p:nvPr/>
        </p:nvSpPr>
        <p:spPr>
          <a:xfrm>
            <a:off x="1240970" y="3674689"/>
            <a:ext cx="3879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at</a:t>
            </a:r>
            <a:r>
              <a:rPr lang="en-US" sz="3200" dirty="0"/>
              <a:t> night </a:t>
            </a:r>
            <a:r>
              <a:rPr lang="th-TH" sz="3200" dirty="0"/>
              <a:t>(ตอนกลางคืน)</a:t>
            </a: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F5134287-9D53-4245-8239-130325A01043}"/>
              </a:ext>
            </a:extLst>
          </p:cNvPr>
          <p:cNvSpPr txBox="1"/>
          <p:nvPr/>
        </p:nvSpPr>
        <p:spPr>
          <a:xfrm>
            <a:off x="1240969" y="4267318"/>
            <a:ext cx="535577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at</a:t>
            </a:r>
            <a:r>
              <a:rPr lang="en-US" sz="3200" dirty="0"/>
              <a:t> </a:t>
            </a:r>
            <a:r>
              <a:rPr lang="th-TH" sz="3200" dirty="0"/>
              <a:t> </a:t>
            </a:r>
            <a:r>
              <a:rPr lang="en-US" sz="3200" dirty="0"/>
              <a:t>the moment </a:t>
            </a:r>
            <a:r>
              <a:rPr lang="th-TH" sz="3200" dirty="0"/>
              <a:t>(ตอนช่วงเวลานี้)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398D8068-D997-41F6-AFB3-0743C9653AD4}"/>
              </a:ext>
            </a:extLst>
          </p:cNvPr>
          <p:cNvSpPr txBox="1"/>
          <p:nvPr/>
        </p:nvSpPr>
        <p:spPr>
          <a:xfrm>
            <a:off x="1240969" y="4837405"/>
            <a:ext cx="5695407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at</a:t>
            </a:r>
            <a:r>
              <a:rPr lang="en-US" sz="3200" dirty="0"/>
              <a:t> Christmas </a:t>
            </a:r>
            <a:r>
              <a:rPr lang="th-TH" sz="3200" dirty="0"/>
              <a:t>(ตอนวันคริสต์มาส)</a:t>
            </a:r>
          </a:p>
        </p:txBody>
      </p:sp>
    </p:spTree>
    <p:extLst>
      <p:ext uri="{BB962C8B-B14F-4D97-AF65-F5344CB8AC3E}">
        <p14:creationId xmlns:p14="http://schemas.microsoft.com/office/powerpoint/2010/main" val="149847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/>
      <p:bldP spid="13" grpId="0" animBg="1"/>
      <p:bldP spid="3" grpId="0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54F6CE21-6F05-4270-A39C-6D6783100C5E}"/>
              </a:ext>
            </a:extLst>
          </p:cNvPr>
          <p:cNvSpPr txBox="1"/>
          <p:nvPr/>
        </p:nvSpPr>
        <p:spPr>
          <a:xfrm>
            <a:off x="1123403" y="2081413"/>
            <a:ext cx="8203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1.</a:t>
            </a:r>
            <a:r>
              <a:rPr lang="th-TH" sz="3200" b="1" dirty="0"/>
              <a:t> ช่วงเวลาที่นาน </a:t>
            </a:r>
            <a:r>
              <a:rPr lang="en-US" sz="3200" b="1" dirty="0"/>
              <a:t> </a:t>
            </a: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0427E818-6715-4A06-939F-69E0DB9D2E67}"/>
              </a:ext>
            </a:extLst>
          </p:cNvPr>
          <p:cNvSpPr txBox="1"/>
          <p:nvPr/>
        </p:nvSpPr>
        <p:spPr>
          <a:xfrm>
            <a:off x="1145174" y="2616501"/>
            <a:ext cx="4824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ตัวอย่าง</a:t>
            </a:r>
            <a:r>
              <a:rPr lang="en-US" sz="3200" dirty="0"/>
              <a:t>: </a:t>
            </a:r>
          </a:p>
          <a:p>
            <a:r>
              <a:rPr lang="en-US" sz="3200" b="1" u="sng" dirty="0"/>
              <a:t>in</a:t>
            </a:r>
            <a:r>
              <a:rPr lang="en-US" sz="3200" dirty="0"/>
              <a:t> June. </a:t>
            </a:r>
            <a:r>
              <a:rPr lang="th-TH" sz="3200" dirty="0"/>
              <a:t>(ในเดือนมิถุนายน)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BC2BCE36-6428-4626-AE7D-672C47D0A28F}"/>
              </a:ext>
            </a:extLst>
          </p:cNvPr>
          <p:cNvSpPr txBox="1"/>
          <p:nvPr/>
        </p:nvSpPr>
        <p:spPr>
          <a:xfrm>
            <a:off x="722811" y="573239"/>
            <a:ext cx="69842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/>
              <a:t>Prepositions of Time</a:t>
            </a:r>
          </a:p>
        </p:txBody>
      </p:sp>
      <p:sp>
        <p:nvSpPr>
          <p:cNvPr id="12" name="คลื่น 11">
            <a:extLst>
              <a:ext uri="{FF2B5EF4-FFF2-40B4-BE49-F238E27FC236}">
                <a16:creationId xmlns:a16="http://schemas.microsoft.com/office/drawing/2014/main" id="{AEB5698D-3735-4AF9-BAFB-F9329609FE9C}"/>
              </a:ext>
            </a:extLst>
          </p:cNvPr>
          <p:cNvSpPr/>
          <p:nvPr/>
        </p:nvSpPr>
        <p:spPr>
          <a:xfrm>
            <a:off x="3156352" y="1236435"/>
            <a:ext cx="2068789" cy="712510"/>
          </a:xfrm>
          <a:prstGeom prst="wave">
            <a:avLst>
              <a:gd name="adj1" fmla="val 12500"/>
              <a:gd name="adj2" fmla="val 222"/>
            </a:avLst>
          </a:prstGeom>
          <a:gradFill>
            <a:gsLst>
              <a:gs pos="57521">
                <a:srgbClr val="CBA8CC"/>
              </a:gs>
              <a:gs pos="17696">
                <a:srgbClr val="7D4FAF"/>
              </a:gs>
              <a:gs pos="34496">
                <a:srgbClr val="896CBD"/>
              </a:gs>
              <a:gs pos="44000">
                <a:srgbClr val="907DC5"/>
              </a:gs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</a:rPr>
              <a:t>วิธีการใช้ </a:t>
            </a:r>
            <a:r>
              <a:rPr lang="en-US" sz="3200" b="1" dirty="0">
                <a:solidFill>
                  <a:schemeClr val="tx1"/>
                </a:solidFill>
              </a:rPr>
              <a:t>in</a:t>
            </a: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241FD973-42B3-4CE7-A1B4-7EC741D7B815}"/>
              </a:ext>
            </a:extLst>
          </p:cNvPr>
          <p:cNvSpPr txBox="1"/>
          <p:nvPr/>
        </p:nvSpPr>
        <p:spPr>
          <a:xfrm>
            <a:off x="1145174" y="3639073"/>
            <a:ext cx="4824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in</a:t>
            </a:r>
            <a:r>
              <a:rPr lang="en-US" sz="3200" dirty="0"/>
              <a:t> winter </a:t>
            </a:r>
            <a:r>
              <a:rPr lang="th-TH" sz="3200" dirty="0"/>
              <a:t>(ในฤดูหนาว)</a:t>
            </a:r>
            <a:endParaRPr lang="en-US" sz="3200" dirty="0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E8A3E0B5-7575-4218-8FC0-1B940F27A306}"/>
              </a:ext>
            </a:extLst>
          </p:cNvPr>
          <p:cNvSpPr txBox="1"/>
          <p:nvPr/>
        </p:nvSpPr>
        <p:spPr>
          <a:xfrm>
            <a:off x="1145174" y="4241928"/>
            <a:ext cx="1046770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in</a:t>
            </a:r>
            <a:r>
              <a:rPr lang="en-US" sz="3200" dirty="0"/>
              <a:t> the morning/ afternoon/ evening </a:t>
            </a:r>
            <a:r>
              <a:rPr lang="th-TH" sz="3200" dirty="0"/>
              <a:t>(ในตอนเช้า/</a:t>
            </a:r>
            <a:r>
              <a:rPr lang="en-US" sz="3200" dirty="0"/>
              <a:t> </a:t>
            </a:r>
            <a:r>
              <a:rPr lang="th-TH" sz="3200" dirty="0"/>
              <a:t>ในตอนบ่าย/ ในตอนเย็น)</a:t>
            </a:r>
            <a:endParaRPr lang="en-US" sz="3200" dirty="0"/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EFC14E36-35F5-4BAB-9E02-4E4F8464B076}"/>
              </a:ext>
            </a:extLst>
          </p:cNvPr>
          <p:cNvSpPr txBox="1"/>
          <p:nvPr/>
        </p:nvSpPr>
        <p:spPr>
          <a:xfrm>
            <a:off x="1175654" y="4838935"/>
            <a:ext cx="4049487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in</a:t>
            </a:r>
            <a:r>
              <a:rPr lang="en-US" sz="3200" dirty="0"/>
              <a:t> 1990</a:t>
            </a:r>
            <a:r>
              <a:rPr lang="th-TH" sz="3200" dirty="0"/>
              <a:t> (ในปี </a:t>
            </a:r>
            <a:r>
              <a:rPr lang="en-US" sz="3200" dirty="0"/>
              <a:t>1990</a:t>
            </a:r>
            <a:r>
              <a:rPr lang="th-TH" sz="3200" dirty="0"/>
              <a:t>)</a:t>
            </a:r>
            <a:endParaRPr lang="en-US" sz="3200" dirty="0"/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B620C2A9-A004-44DC-9ADA-55A53AC55554}"/>
              </a:ext>
            </a:extLst>
          </p:cNvPr>
          <p:cNvSpPr txBox="1"/>
          <p:nvPr/>
        </p:nvSpPr>
        <p:spPr>
          <a:xfrm>
            <a:off x="1175654" y="5429560"/>
            <a:ext cx="7654837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in</a:t>
            </a:r>
            <a:r>
              <a:rPr lang="en-US" sz="3200" dirty="0"/>
              <a:t> the 1990s</a:t>
            </a:r>
            <a:r>
              <a:rPr lang="th-TH" sz="3200" dirty="0"/>
              <a:t> (ในช่วงปี </a:t>
            </a:r>
            <a:r>
              <a:rPr lang="en-US" sz="3200" dirty="0"/>
              <a:t>1990</a:t>
            </a:r>
            <a:r>
              <a:rPr lang="th-TH" sz="3200" dirty="0"/>
              <a:t> – </a:t>
            </a:r>
            <a:r>
              <a:rPr lang="en-US" sz="3200" dirty="0"/>
              <a:t>1999</a:t>
            </a:r>
            <a:r>
              <a:rPr lang="th-TH" sz="3200" dirty="0"/>
              <a:t> หรือ ยุค </a:t>
            </a:r>
            <a:r>
              <a:rPr lang="en-US" sz="3200" dirty="0"/>
              <a:t>Ninety</a:t>
            </a:r>
            <a:r>
              <a:rPr lang="th-TH" sz="3200" dirty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454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 animBg="1"/>
      <p:bldP spid="2" grpId="0"/>
      <p:bldP spid="4" grpId="0" animBg="1"/>
      <p:bldP spid="5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7AD0855E-6A7C-4DCE-B413-6FB9AE870F1B}"/>
              </a:ext>
            </a:extLst>
          </p:cNvPr>
          <p:cNvSpPr txBox="1"/>
          <p:nvPr/>
        </p:nvSpPr>
        <p:spPr>
          <a:xfrm>
            <a:off x="1123404" y="2247792"/>
            <a:ext cx="8203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2. </a:t>
            </a:r>
            <a:r>
              <a:rPr lang="th-TH" sz="3200" b="1" dirty="0"/>
              <a:t>บอกว่าใช้เวลาทำสิ่ง</a:t>
            </a:r>
            <a:r>
              <a:rPr lang="th-TH" sz="3200" b="1" dirty="0" err="1"/>
              <a:t>นั้นๆ</a:t>
            </a:r>
            <a:r>
              <a:rPr lang="th-TH" sz="3200" b="1" dirty="0"/>
              <a:t> นานเท่าไร</a:t>
            </a:r>
            <a:r>
              <a:rPr lang="en-US" sz="3200" b="1" dirty="0"/>
              <a:t> 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B4E8BE50-7789-45B5-8E58-16DCAF21582D}"/>
              </a:ext>
            </a:extLst>
          </p:cNvPr>
          <p:cNvSpPr txBox="1"/>
          <p:nvPr/>
        </p:nvSpPr>
        <p:spPr>
          <a:xfrm>
            <a:off x="1123404" y="2837466"/>
            <a:ext cx="93921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ตัวอย่าง</a:t>
            </a:r>
            <a:r>
              <a:rPr lang="en-US" sz="3200" dirty="0"/>
              <a:t>: </a:t>
            </a:r>
          </a:p>
          <a:p>
            <a:r>
              <a:rPr lang="en-US" sz="3200" dirty="0"/>
              <a:t>He cooked dinner </a:t>
            </a:r>
            <a:r>
              <a:rPr lang="en-US" sz="3200" b="1" u="sng" dirty="0"/>
              <a:t>in</a:t>
            </a:r>
            <a:r>
              <a:rPr lang="en-US" sz="3200" dirty="0"/>
              <a:t> 30 minutes. </a:t>
            </a:r>
            <a:endParaRPr lang="th-TH" sz="3200" dirty="0"/>
          </a:p>
          <a:p>
            <a:r>
              <a:rPr lang="th-TH" sz="3200" dirty="0"/>
              <a:t>(เขาใช้เวลาใน</a:t>
            </a:r>
            <a:r>
              <a:rPr lang="th-TH" sz="3200" dirty="0" err="1"/>
              <a:t>การทำ</a:t>
            </a:r>
            <a:r>
              <a:rPr lang="th-TH" sz="3200" dirty="0"/>
              <a:t>อาหารค่ำ </a:t>
            </a:r>
            <a:r>
              <a:rPr lang="en-US" sz="3200" dirty="0"/>
              <a:t>30 </a:t>
            </a:r>
            <a:r>
              <a:rPr lang="th-TH" sz="3200" dirty="0"/>
              <a:t>นาที)</a:t>
            </a: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AF38502D-3B27-4482-8D08-BCD17CA98573}"/>
              </a:ext>
            </a:extLst>
          </p:cNvPr>
          <p:cNvSpPr txBox="1"/>
          <p:nvPr/>
        </p:nvSpPr>
        <p:spPr>
          <a:xfrm>
            <a:off x="722811" y="573239"/>
            <a:ext cx="69842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/>
              <a:t>Prepositions of Time</a:t>
            </a:r>
          </a:p>
        </p:txBody>
      </p:sp>
      <p:sp>
        <p:nvSpPr>
          <p:cNvPr id="15" name="คลื่น 14">
            <a:extLst>
              <a:ext uri="{FF2B5EF4-FFF2-40B4-BE49-F238E27FC236}">
                <a16:creationId xmlns:a16="http://schemas.microsoft.com/office/drawing/2014/main" id="{FE2E9E9B-3EAF-4207-A910-180BCC5D03A9}"/>
              </a:ext>
            </a:extLst>
          </p:cNvPr>
          <p:cNvSpPr/>
          <p:nvPr/>
        </p:nvSpPr>
        <p:spPr>
          <a:xfrm>
            <a:off x="3156352" y="1236435"/>
            <a:ext cx="2068789" cy="712510"/>
          </a:xfrm>
          <a:prstGeom prst="wave">
            <a:avLst>
              <a:gd name="adj1" fmla="val 12500"/>
              <a:gd name="adj2" fmla="val 222"/>
            </a:avLst>
          </a:prstGeom>
          <a:gradFill>
            <a:gsLst>
              <a:gs pos="57521">
                <a:srgbClr val="CBA8CC"/>
              </a:gs>
              <a:gs pos="17696">
                <a:srgbClr val="7D4FAF"/>
              </a:gs>
              <a:gs pos="34496">
                <a:srgbClr val="896CBD"/>
              </a:gs>
              <a:gs pos="44000">
                <a:srgbClr val="907DC5"/>
              </a:gs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</a:rPr>
              <a:t>วิธีการใช้ </a:t>
            </a:r>
            <a:r>
              <a:rPr lang="en-US" sz="3200" b="1" dirty="0">
                <a:solidFill>
                  <a:schemeClr val="tx1"/>
                </a:solidFill>
              </a:rPr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31703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8C4EE812-AEEE-4318-AA1A-149FE59789D4}"/>
              </a:ext>
            </a:extLst>
          </p:cNvPr>
          <p:cNvSpPr txBox="1"/>
          <p:nvPr/>
        </p:nvSpPr>
        <p:spPr>
          <a:xfrm>
            <a:off x="1123404" y="2267219"/>
            <a:ext cx="6113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3. </a:t>
            </a:r>
            <a:r>
              <a:rPr lang="th-TH" sz="3200" b="1" dirty="0"/>
              <a:t>บอกว่าใช้เวลานานเท่าไรก่อนสิ่งนั้นจะเกิดขึ้น</a:t>
            </a:r>
            <a:endParaRPr lang="en-US" sz="3200" b="1" dirty="0"/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E0771D3B-07D8-4680-8420-ADD660D55BDB}"/>
              </a:ext>
            </a:extLst>
          </p:cNvPr>
          <p:cNvSpPr txBox="1"/>
          <p:nvPr/>
        </p:nvSpPr>
        <p:spPr>
          <a:xfrm>
            <a:off x="1123404" y="3043646"/>
            <a:ext cx="93921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ตัวอย่าง</a:t>
            </a:r>
            <a:r>
              <a:rPr lang="en-US" sz="3200" dirty="0"/>
              <a:t>: I’m leaving </a:t>
            </a:r>
            <a:r>
              <a:rPr lang="en-US" sz="3200" b="1" u="sng" dirty="0"/>
              <a:t>in</a:t>
            </a:r>
            <a:r>
              <a:rPr lang="en-US" sz="3200" dirty="0"/>
              <a:t> five minutes.</a:t>
            </a:r>
          </a:p>
          <a:p>
            <a:r>
              <a:rPr lang="en-US" sz="3200" dirty="0"/>
              <a:t>(I’m leaving </a:t>
            </a:r>
            <a:r>
              <a:rPr lang="en-US" sz="3200" b="1" u="sng" dirty="0"/>
              <a:t>in</a:t>
            </a:r>
            <a:r>
              <a:rPr lang="en-US" sz="3200" dirty="0"/>
              <a:t> five minutes from now.) </a:t>
            </a:r>
            <a:endParaRPr lang="th-TH" sz="3200" dirty="0"/>
          </a:p>
          <a:p>
            <a:r>
              <a:rPr lang="th-TH" sz="3200" dirty="0"/>
              <a:t>(ฉันจะออกจากที่นี่อีก </a:t>
            </a:r>
            <a:r>
              <a:rPr lang="en-US" sz="3200" dirty="0"/>
              <a:t>5 </a:t>
            </a:r>
            <a:r>
              <a:rPr lang="th-TH" sz="3200" dirty="0"/>
              <a:t>นาทีข้างหน้า)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B9CA0B4E-BAA1-4F1F-8BAB-640F5BBC481E}"/>
              </a:ext>
            </a:extLst>
          </p:cNvPr>
          <p:cNvSpPr txBox="1"/>
          <p:nvPr/>
        </p:nvSpPr>
        <p:spPr>
          <a:xfrm>
            <a:off x="722811" y="573239"/>
            <a:ext cx="69842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/>
              <a:t>Prepositions of Time</a:t>
            </a:r>
          </a:p>
        </p:txBody>
      </p:sp>
      <p:sp>
        <p:nvSpPr>
          <p:cNvPr id="18" name="คลื่น 17">
            <a:extLst>
              <a:ext uri="{FF2B5EF4-FFF2-40B4-BE49-F238E27FC236}">
                <a16:creationId xmlns:a16="http://schemas.microsoft.com/office/drawing/2014/main" id="{4BD2F5C6-ABED-4072-91B6-D3377A0DB55E}"/>
              </a:ext>
            </a:extLst>
          </p:cNvPr>
          <p:cNvSpPr/>
          <p:nvPr/>
        </p:nvSpPr>
        <p:spPr>
          <a:xfrm>
            <a:off x="3156352" y="1236435"/>
            <a:ext cx="2068789" cy="712510"/>
          </a:xfrm>
          <a:prstGeom prst="wave">
            <a:avLst>
              <a:gd name="adj1" fmla="val 12500"/>
              <a:gd name="adj2" fmla="val 222"/>
            </a:avLst>
          </a:prstGeom>
          <a:gradFill>
            <a:gsLst>
              <a:gs pos="57521">
                <a:srgbClr val="CBA8CC"/>
              </a:gs>
              <a:gs pos="17696">
                <a:srgbClr val="7D4FAF"/>
              </a:gs>
              <a:gs pos="34496">
                <a:srgbClr val="896CBD"/>
              </a:gs>
              <a:gs pos="44000">
                <a:srgbClr val="907DC5"/>
              </a:gs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</a:rPr>
              <a:t>วิธีการใช้ </a:t>
            </a:r>
            <a:r>
              <a:rPr lang="en-US" sz="3200" b="1" dirty="0">
                <a:solidFill>
                  <a:schemeClr val="tx1"/>
                </a:solidFill>
              </a:rPr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73426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E8DB9FA5-7DF0-403C-A11E-7AF99BDB8530}"/>
              </a:ext>
            </a:extLst>
          </p:cNvPr>
          <p:cNvSpPr txBox="1"/>
          <p:nvPr/>
        </p:nvSpPr>
        <p:spPr>
          <a:xfrm>
            <a:off x="1123404" y="2075867"/>
            <a:ext cx="8203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1. </a:t>
            </a:r>
            <a:r>
              <a:rPr lang="th-TH" sz="3200" b="1" dirty="0"/>
              <a:t>ใช้กับวันและวันที่</a:t>
            </a:r>
            <a:endParaRPr lang="en-US" sz="3200" b="1" dirty="0"/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9964A3A4-D1CA-4DF1-9E20-BE36DFFC30F0}"/>
              </a:ext>
            </a:extLst>
          </p:cNvPr>
          <p:cNvSpPr txBox="1"/>
          <p:nvPr/>
        </p:nvSpPr>
        <p:spPr>
          <a:xfrm>
            <a:off x="1123404" y="2543405"/>
            <a:ext cx="93921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ตัวอย่าง</a:t>
            </a:r>
            <a:r>
              <a:rPr lang="en-US" sz="3200" dirty="0"/>
              <a:t>:  </a:t>
            </a:r>
            <a:endParaRPr lang="th-TH" sz="3200" dirty="0"/>
          </a:p>
          <a:p>
            <a:r>
              <a:rPr lang="en-US" sz="3200" b="1" u="sng" dirty="0"/>
              <a:t>on</a:t>
            </a:r>
            <a:r>
              <a:rPr lang="en-US" sz="3200" dirty="0"/>
              <a:t> Monday </a:t>
            </a:r>
            <a:r>
              <a:rPr lang="th-TH" sz="3200" dirty="0"/>
              <a:t>(ในวันจันทร์)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2E4AA62E-5BCC-41CB-99EB-D0A2DB539431}"/>
              </a:ext>
            </a:extLst>
          </p:cNvPr>
          <p:cNvSpPr txBox="1"/>
          <p:nvPr/>
        </p:nvSpPr>
        <p:spPr>
          <a:xfrm>
            <a:off x="722811" y="573239"/>
            <a:ext cx="69842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/>
              <a:t>Prepositions of Time</a:t>
            </a:r>
          </a:p>
        </p:txBody>
      </p:sp>
      <p:sp>
        <p:nvSpPr>
          <p:cNvPr id="16" name="คลื่น 15">
            <a:extLst>
              <a:ext uri="{FF2B5EF4-FFF2-40B4-BE49-F238E27FC236}">
                <a16:creationId xmlns:a16="http://schemas.microsoft.com/office/drawing/2014/main" id="{26960CAB-2667-4524-8AA3-10E578F3E8A6}"/>
              </a:ext>
            </a:extLst>
          </p:cNvPr>
          <p:cNvSpPr/>
          <p:nvPr/>
        </p:nvSpPr>
        <p:spPr>
          <a:xfrm>
            <a:off x="2941318" y="1279253"/>
            <a:ext cx="2453641" cy="712510"/>
          </a:xfrm>
          <a:prstGeom prst="wave">
            <a:avLst>
              <a:gd name="adj1" fmla="val 12500"/>
              <a:gd name="adj2" fmla="val 222"/>
            </a:avLst>
          </a:prstGeom>
          <a:gradFill>
            <a:gsLst>
              <a:gs pos="0">
                <a:srgbClr val="F96DE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</a:rPr>
              <a:t>วิธีการใช้ </a:t>
            </a:r>
            <a:r>
              <a:rPr lang="en-US" sz="3200" b="1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F563C165-1708-42D6-9A4F-EF4CA8A6C108}"/>
              </a:ext>
            </a:extLst>
          </p:cNvPr>
          <p:cNvSpPr txBox="1"/>
          <p:nvPr/>
        </p:nvSpPr>
        <p:spPr>
          <a:xfrm>
            <a:off x="1123404" y="3629498"/>
            <a:ext cx="6217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on</a:t>
            </a:r>
            <a:r>
              <a:rPr lang="en-US" sz="3200" dirty="0"/>
              <a:t> Monday morning </a:t>
            </a:r>
            <a:r>
              <a:rPr lang="th-TH" sz="3200" dirty="0"/>
              <a:t>(ในเช้าวันจันทร์)</a:t>
            </a:r>
            <a:endParaRPr lang="en-US" sz="3200" dirty="0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B343CD3D-6BE4-4EF7-8BF7-5A56176184F5}"/>
              </a:ext>
            </a:extLst>
          </p:cNvPr>
          <p:cNvSpPr txBox="1"/>
          <p:nvPr/>
        </p:nvSpPr>
        <p:spPr>
          <a:xfrm>
            <a:off x="1123404" y="4202447"/>
            <a:ext cx="497259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on</a:t>
            </a:r>
            <a:r>
              <a:rPr lang="en-US" sz="3200" dirty="0"/>
              <a:t> Friday night </a:t>
            </a:r>
            <a:r>
              <a:rPr lang="th-TH" sz="3200" dirty="0"/>
              <a:t>(ในคืนวันศุกร์)</a:t>
            </a:r>
            <a:endParaRPr lang="en-US" sz="3200" dirty="0"/>
          </a:p>
        </p:txBody>
      </p:sp>
      <p:sp>
        <p:nvSpPr>
          <p:cNvPr id="17" name="กล่องข้อความ 16">
            <a:extLst>
              <a:ext uri="{FF2B5EF4-FFF2-40B4-BE49-F238E27FC236}">
                <a16:creationId xmlns:a16="http://schemas.microsoft.com/office/drawing/2014/main" id="{C7414A83-EECD-4AFC-9669-5FF892527D95}"/>
              </a:ext>
            </a:extLst>
          </p:cNvPr>
          <p:cNvSpPr txBox="1"/>
          <p:nvPr/>
        </p:nvSpPr>
        <p:spPr>
          <a:xfrm>
            <a:off x="1105987" y="4775395"/>
            <a:ext cx="573459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on</a:t>
            </a:r>
            <a:r>
              <a:rPr lang="en-US" sz="3200" dirty="0"/>
              <a:t> 25</a:t>
            </a:r>
            <a:r>
              <a:rPr lang="en-US" sz="3200" baseline="30000" dirty="0"/>
              <a:t>th</a:t>
            </a:r>
            <a:r>
              <a:rPr lang="en-US" sz="3200" dirty="0"/>
              <a:t> March</a:t>
            </a:r>
            <a:r>
              <a:rPr lang="th-TH" sz="3200" dirty="0"/>
              <a:t> (ในวันที่ </a:t>
            </a:r>
            <a:r>
              <a:rPr lang="en-US" sz="3200" dirty="0"/>
              <a:t>25 </a:t>
            </a:r>
            <a:r>
              <a:rPr lang="th-TH" sz="3200" dirty="0"/>
              <a:t>มีนาคม)</a:t>
            </a:r>
            <a:endParaRPr lang="en-US" sz="3200" dirty="0"/>
          </a:p>
        </p:txBody>
      </p:sp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8D74CF10-1859-4595-9FDE-42D7F76F7997}"/>
              </a:ext>
            </a:extLst>
          </p:cNvPr>
          <p:cNvSpPr txBox="1"/>
          <p:nvPr/>
        </p:nvSpPr>
        <p:spPr>
          <a:xfrm>
            <a:off x="4783016" y="5767754"/>
            <a:ext cx="990768" cy="43088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67050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2" grpId="0"/>
      <p:bldP spid="4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943</TotalTime>
  <Words>294</Words>
  <Application>Microsoft Office PowerPoint</Application>
  <PresentationFormat>แบบจอกว้าง</PresentationFormat>
  <Paragraphs>46</Paragraphs>
  <Slides>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เหลี่ยมเพชร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Suraraj Rujipuk</dc:creator>
  <cp:lastModifiedBy>Suraraj Rujipak</cp:lastModifiedBy>
  <cp:revision>166</cp:revision>
  <dcterms:created xsi:type="dcterms:W3CDTF">2019-12-06T06:22:03Z</dcterms:created>
  <dcterms:modified xsi:type="dcterms:W3CDTF">2021-05-19T08:10:08Z</dcterms:modified>
</cp:coreProperties>
</file>