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35" r:id="rId4"/>
    <p:sldId id="257" r:id="rId5"/>
    <p:sldId id="260" r:id="rId6"/>
    <p:sldId id="261" r:id="rId7"/>
    <p:sldId id="262" r:id="rId8"/>
    <p:sldId id="265" r:id="rId9"/>
    <p:sldId id="266" r:id="rId10"/>
    <p:sldId id="267" r:id="rId11"/>
    <p:sldId id="268" r:id="rId12"/>
    <p:sldId id="298" r:id="rId13"/>
    <p:sldId id="269" r:id="rId14"/>
    <p:sldId id="271" r:id="rId15"/>
    <p:sldId id="310" r:id="rId16"/>
    <p:sldId id="311" r:id="rId17"/>
    <p:sldId id="287" r:id="rId18"/>
    <p:sldId id="288" r:id="rId19"/>
    <p:sldId id="289" r:id="rId20"/>
    <p:sldId id="290" r:id="rId21"/>
    <p:sldId id="291" r:id="rId22"/>
    <p:sldId id="292" r:id="rId23"/>
    <p:sldId id="336" r:id="rId24"/>
    <p:sldId id="338" r:id="rId25"/>
    <p:sldId id="312" r:id="rId26"/>
    <p:sldId id="33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3" autoAdjust="0"/>
    <p:restoredTop sz="94660"/>
  </p:normalViewPr>
  <p:slideViewPr>
    <p:cSldViewPr snapToGrid="0">
      <p:cViewPr varScale="1">
        <p:scale>
          <a:sx n="71" d="100"/>
          <a:sy n="71" d="100"/>
        </p:scale>
        <p:origin x="4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08B4C-C5CB-468C-9340-801785D1E4A5}"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75367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08B4C-C5CB-468C-9340-801785D1E4A5}"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3386825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08B4C-C5CB-468C-9340-801785D1E4A5}"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196783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08B4C-C5CB-468C-9340-801785D1E4A5}"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203200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08B4C-C5CB-468C-9340-801785D1E4A5}"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1335074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08B4C-C5CB-468C-9340-801785D1E4A5}"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308826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08B4C-C5CB-468C-9340-801785D1E4A5}" type="datetimeFigureOut">
              <a:rPr lang="en-US" smtClean="0"/>
              <a:t>5/20/2021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255164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08B4C-C5CB-468C-9340-801785D1E4A5}" type="datetimeFigureOut">
              <a:rPr lang="en-US" smtClean="0"/>
              <a:t>5/20/2021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1300474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08B4C-C5CB-468C-9340-801785D1E4A5}" type="datetimeFigureOut">
              <a:rPr lang="en-US" smtClean="0"/>
              <a:t>5/20/2021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3625595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08B4C-C5CB-468C-9340-801785D1E4A5}"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305000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08B4C-C5CB-468C-9340-801785D1E4A5}"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9EC3F-905C-4E07-ADA3-DE61EF409DF1}" type="slidenum">
              <a:rPr lang="en-US" smtClean="0"/>
              <a:t>‹#›</a:t>
            </a:fld>
            <a:endParaRPr lang="en-US"/>
          </a:p>
        </p:txBody>
      </p:sp>
    </p:spTree>
    <p:extLst>
      <p:ext uri="{BB962C8B-B14F-4D97-AF65-F5344CB8AC3E}">
        <p14:creationId xmlns:p14="http://schemas.microsoft.com/office/powerpoint/2010/main" val="215538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08B4C-C5CB-468C-9340-801785D1E4A5}" type="datetimeFigureOut">
              <a:rPr lang="en-US" smtClean="0"/>
              <a:t>5/20/2021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9EC3F-905C-4E07-ADA3-DE61EF409DF1}" type="slidenum">
              <a:rPr lang="en-US" smtClean="0"/>
              <a:t>‹#›</a:t>
            </a:fld>
            <a:endParaRPr lang="en-US"/>
          </a:p>
        </p:txBody>
      </p:sp>
    </p:spTree>
    <p:extLst>
      <p:ext uri="{BB962C8B-B14F-4D97-AF65-F5344CB8AC3E}">
        <p14:creationId xmlns:p14="http://schemas.microsoft.com/office/powerpoint/2010/main" val="1575967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asterthetoeic.com/?page_id=53" TargetMode="External"/><Relationship Id="rId2" Type="http://schemas.openxmlformats.org/officeDocument/2006/relationships/hyperlink" Target="http://masterthetoeic.com/?page_id=5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71601"/>
            <a:ext cx="9144000" cy="3927971"/>
          </a:xfrm>
        </p:spPr>
        <p:txBody>
          <a:bodyPr>
            <a:normAutofit fontScale="90000"/>
          </a:bodyPr>
          <a:lstStyle/>
          <a:p>
            <a:r>
              <a:rPr lang="en-US" sz="6700" b="1" dirty="0">
                <a:latin typeface="Times New Roman" panose="02020603050405020304" pitchFamily="18" charset="0"/>
                <a:cs typeface="Times New Roman" panose="02020603050405020304" pitchFamily="18" charset="0"/>
              </a:rPr>
              <a:t/>
            </a:r>
            <a:br>
              <a:rPr lang="en-US" sz="6700" b="1" dirty="0">
                <a:latin typeface="Times New Roman" panose="02020603050405020304" pitchFamily="18" charset="0"/>
                <a:cs typeface="Times New Roman" panose="02020603050405020304" pitchFamily="18" charset="0"/>
              </a:rPr>
            </a:br>
            <a:r>
              <a:rPr lang="en-US" sz="6700" b="1" dirty="0">
                <a:latin typeface="Times New Roman" panose="02020603050405020304" pitchFamily="18" charset="0"/>
                <a:cs typeface="Times New Roman" panose="02020603050405020304" pitchFamily="18" charset="0"/>
              </a:rPr>
              <a:t/>
            </a:r>
            <a:br>
              <a:rPr lang="en-US" sz="6700" b="1" dirty="0">
                <a:latin typeface="Times New Roman" panose="02020603050405020304" pitchFamily="18" charset="0"/>
                <a:cs typeface="Times New Roman" panose="02020603050405020304" pitchFamily="18" charset="0"/>
              </a:rPr>
            </a:br>
            <a:r>
              <a:rPr lang="en-US" sz="6700" b="1" dirty="0" smtClean="0">
                <a:latin typeface="Times New Roman" panose="02020603050405020304" pitchFamily="18" charset="0"/>
                <a:cs typeface="Times New Roman" panose="02020603050405020304" pitchFamily="18" charset="0"/>
              </a:rPr>
              <a:t>NTC English Test</a:t>
            </a:r>
            <a:r>
              <a:rPr lang="en-US" dirty="0"/>
              <a:t/>
            </a:r>
            <a:br>
              <a:rPr lang="en-US" dirty="0"/>
            </a:br>
            <a:r>
              <a:rPr lang="en-US" b="1" dirty="0" smtClean="0"/>
              <a:t>(</a:t>
            </a:r>
            <a:r>
              <a:rPr lang="en-US" sz="3600" b="1" dirty="0" smtClean="0">
                <a:latin typeface="Times New Roman" panose="02020603050405020304" pitchFamily="18" charset="0"/>
                <a:cs typeface="Times New Roman" panose="02020603050405020304" pitchFamily="18" charset="0"/>
              </a:rPr>
              <a:t>Reading/Listening Guideline</a:t>
            </a:r>
            <a:r>
              <a:rPr lang="en-US" b="1" dirty="0" smtClean="0"/>
              <a:t>)</a:t>
            </a:r>
            <a:r>
              <a:rPr lang="en-US" b="1" dirty="0"/>
              <a:t/>
            </a:r>
            <a:br>
              <a:rPr lang="en-US" b="1" dirty="0"/>
            </a:br>
            <a:r>
              <a:rPr lang="en-US" b="1" dirty="0"/>
              <a:t/>
            </a:r>
            <a:br>
              <a:rPr lang="en-US" b="1" dirty="0"/>
            </a:br>
            <a:r>
              <a:rPr lang="en-US" b="1" dirty="0"/>
              <a:t>                                                </a:t>
            </a:r>
            <a:r>
              <a:rPr lang="en-US" sz="2400" b="1" dirty="0">
                <a:solidFill>
                  <a:srgbClr val="0070C0"/>
                </a:solidFill>
                <a:latin typeface="Times New Roman" panose="02020603050405020304" pitchFamily="18" charset="0"/>
                <a:cs typeface="Times New Roman" panose="02020603050405020304" pitchFamily="18" charset="0"/>
              </a:rPr>
              <a:t>BY: Dr. Herb</a:t>
            </a:r>
            <a:r>
              <a:rPr lang="en-US" dirty="0">
                <a:solidFill>
                  <a:srgbClr val="0070C0"/>
                </a:solidFill>
              </a:rPr>
              <a:t/>
            </a:r>
            <a:br>
              <a:rPr lang="en-US" dirty="0">
                <a:solidFill>
                  <a:srgbClr val="0070C0"/>
                </a:solidFill>
              </a:rPr>
            </a:br>
            <a:r>
              <a:rPr lang="en-US" b="1" dirty="0"/>
              <a:t>                                                         </a:t>
            </a:r>
            <a:endParaRPr lang="en-US" dirty="0"/>
          </a:p>
        </p:txBody>
      </p:sp>
    </p:spTree>
    <p:extLst>
      <p:ext uri="{BB962C8B-B14F-4D97-AF65-F5344CB8AC3E}">
        <p14:creationId xmlns:p14="http://schemas.microsoft.com/office/powerpoint/2010/main" val="654262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b="1" dirty="0">
                <a:latin typeface="Times New Roman" panose="02020603050405020304" pitchFamily="18" charset="0"/>
                <a:cs typeface="Times New Roman" panose="02020603050405020304" pitchFamily="18" charset="0"/>
              </a:rPr>
              <a:t>IMPORTANCE OF SKIMMING</a:t>
            </a:r>
          </a:p>
        </p:txBody>
      </p:sp>
      <p:sp>
        <p:nvSpPr>
          <p:cNvPr id="3" name="Content Placeholder 2"/>
          <p:cNvSpPr>
            <a:spLocks noGrp="1"/>
          </p:cNvSpPr>
          <p:nvPr>
            <p:ph idx="1"/>
          </p:nvPr>
        </p:nvSpPr>
        <p:spPr>
          <a:xfrm>
            <a:off x="838200" y="1825625"/>
            <a:ext cx="10515600" cy="2759438"/>
          </a:xfrm>
          <a:solidFill>
            <a:schemeClr val="accent6">
              <a:lumMod val="20000"/>
              <a:lumOff val="80000"/>
            </a:schemeClr>
          </a:solidFill>
        </p:spPr>
        <p:txBody>
          <a:bodyPr/>
          <a:lstStyle/>
          <a:p>
            <a:pPr marL="514350" indent="-514350">
              <a:buAutoNum type="arabicPeriod"/>
            </a:pPr>
            <a:r>
              <a:rPr lang="en-US" b="1" i="1" dirty="0">
                <a:latin typeface="Times New Roman" panose="02020603050405020304" pitchFamily="18" charset="0"/>
                <a:cs typeface="Times New Roman" panose="02020603050405020304" pitchFamily="18" charset="0"/>
              </a:rPr>
              <a:t>Skimming will help you:</a:t>
            </a:r>
            <a:r>
              <a:rPr lang="en-US" dirty="0">
                <a:latin typeface="Times New Roman" panose="02020603050405020304" pitchFamily="18" charset="0"/>
                <a:cs typeface="Times New Roman" panose="02020603050405020304" pitchFamily="18" charset="0"/>
              </a:rPr>
              <a:t> more quickly understand the </a:t>
            </a:r>
            <a:r>
              <a:rPr lang="en-US" b="1" u="sng" dirty="0">
                <a:solidFill>
                  <a:srgbClr val="FF0000"/>
                </a:solidFill>
                <a:latin typeface="Times New Roman" panose="02020603050405020304" pitchFamily="18" charset="0"/>
                <a:cs typeface="Times New Roman" panose="02020603050405020304" pitchFamily="18" charset="0"/>
              </a:rPr>
              <a:t>General Ideas of Texts</a:t>
            </a:r>
            <a:r>
              <a:rPr lang="en-US" dirty="0">
                <a:latin typeface="Times New Roman" panose="02020603050405020304" pitchFamily="18" charset="0"/>
                <a:cs typeface="Times New Roman" panose="02020603050405020304" pitchFamily="18" charset="0"/>
              </a:rPr>
              <a:t>, without having to read every word.</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b="1" i="1" dirty="0">
                <a:latin typeface="Times New Roman" panose="02020603050405020304" pitchFamily="18" charset="0"/>
                <a:cs typeface="Times New Roman" panose="02020603050405020304" pitchFamily="18" charset="0"/>
              </a:rPr>
              <a:t>2. Skimming will also help you:</a:t>
            </a:r>
            <a:r>
              <a:rPr lang="en-US" dirty="0">
                <a:latin typeface="Times New Roman" panose="02020603050405020304" pitchFamily="18" charset="0"/>
                <a:cs typeface="Times New Roman" panose="02020603050405020304" pitchFamily="18" charset="0"/>
              </a:rPr>
              <a:t> know the </a:t>
            </a:r>
            <a:r>
              <a:rPr lang="en-US" b="1" u="sng" dirty="0">
                <a:solidFill>
                  <a:srgbClr val="FF0000"/>
                </a:solidFill>
                <a:latin typeface="Times New Roman" panose="02020603050405020304" pitchFamily="18" charset="0"/>
                <a:cs typeface="Times New Roman" panose="02020603050405020304" pitchFamily="18" charset="0"/>
              </a:rPr>
              <a:t>Location</a:t>
            </a:r>
            <a:r>
              <a:rPr lang="en-US" dirty="0">
                <a:latin typeface="Times New Roman" panose="02020603050405020304" pitchFamily="18" charset="0"/>
                <a:cs typeface="Times New Roman" panose="02020603050405020304" pitchFamily="18" charset="0"/>
              </a:rPr>
              <a:t> of different kinds of information</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749AB7FE-BDBD-4EBD-9A24-4C24B30FD912}"/>
              </a:ext>
            </a:extLst>
          </p:cNvPr>
          <p:cNvSpPr txBox="1"/>
          <p:nvPr/>
        </p:nvSpPr>
        <p:spPr>
          <a:xfrm>
            <a:off x="1314266" y="2679042"/>
            <a:ext cx="5921036" cy="369332"/>
          </a:xfrm>
          <a:prstGeom prst="rect">
            <a:avLst/>
          </a:prstGeom>
          <a:noFill/>
        </p:spPr>
        <p:txBody>
          <a:bodyPr wrap="square" rtlCol="0">
            <a:spAutoFit/>
          </a:bodyPr>
          <a:lstStyle/>
          <a:p>
            <a:pPr algn="ctr"/>
            <a:r>
              <a:rPr lang="en-US" dirty="0"/>
              <a:t>Skimming</a:t>
            </a:r>
            <a:r>
              <a:rPr lang="th-TH" dirty="0"/>
              <a:t> จะช่วยทำให้คุณเข้าเนื้อหาโดยรวมของ เนื้อหา โดยเร็ว โดยที่ไม่ต้องอ่านทุกคำ</a:t>
            </a:r>
            <a:endParaRPr lang="en-US" dirty="0"/>
          </a:p>
        </p:txBody>
      </p:sp>
      <p:sp>
        <p:nvSpPr>
          <p:cNvPr id="7" name="TextBox 6">
            <a:extLst>
              <a:ext uri="{FF2B5EF4-FFF2-40B4-BE49-F238E27FC236}">
                <a16:creationId xmlns:a16="http://schemas.microsoft.com/office/drawing/2014/main" xmlns="" id="{05AD633E-A350-4878-A892-36840B45E6FB}"/>
              </a:ext>
            </a:extLst>
          </p:cNvPr>
          <p:cNvSpPr txBox="1"/>
          <p:nvPr/>
        </p:nvSpPr>
        <p:spPr>
          <a:xfrm>
            <a:off x="1314266" y="4056339"/>
            <a:ext cx="4562751" cy="369332"/>
          </a:xfrm>
          <a:prstGeom prst="rect">
            <a:avLst/>
          </a:prstGeom>
          <a:noFill/>
        </p:spPr>
        <p:txBody>
          <a:bodyPr wrap="square" rtlCol="0">
            <a:spAutoFit/>
          </a:bodyPr>
          <a:lstStyle/>
          <a:p>
            <a:pPr algn="ctr"/>
            <a:r>
              <a:rPr lang="en-US" dirty="0"/>
              <a:t>Skimming</a:t>
            </a:r>
            <a:r>
              <a:rPr lang="th-TH" dirty="0"/>
              <a:t> จะช่วยทำให้คุณรู้ ตำแหน่ง ของความแตกต่างของข้อมูล</a:t>
            </a:r>
            <a:endParaRPr lang="en-US" dirty="0"/>
          </a:p>
        </p:txBody>
      </p:sp>
    </p:spTree>
    <p:extLst>
      <p:ext uri="{BB962C8B-B14F-4D97-AF65-F5344CB8AC3E}">
        <p14:creationId xmlns:p14="http://schemas.microsoft.com/office/powerpoint/2010/main" val="195777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03590311"/>
              </p:ext>
            </p:extLst>
          </p:nvPr>
        </p:nvGraphicFramePr>
        <p:xfrm>
          <a:off x="838200" y="731516"/>
          <a:ext cx="10515600" cy="5327015"/>
        </p:xfrm>
        <a:graphic>
          <a:graphicData uri="http://schemas.openxmlformats.org/drawingml/2006/table">
            <a:tbl>
              <a:tblPr firstRow="1" firstCol="1" bandRow="1"/>
              <a:tblGrid>
                <a:gridCol w="10515600">
                  <a:extLst>
                    <a:ext uri="{9D8B030D-6E8A-4147-A177-3AD203B41FA5}">
                      <a16:colId xmlns:a16="http://schemas.microsoft.com/office/drawing/2014/main" xmlns="" val="20000"/>
                    </a:ext>
                  </a:extLst>
                </a:gridCol>
              </a:tblGrid>
              <a:tr h="4911634">
                <a:tc>
                  <a:txBody>
                    <a:bodyPr/>
                    <a:lstStyle/>
                    <a:p>
                      <a:pPr>
                        <a:lnSpc>
                          <a:spcPct val="107000"/>
                        </a:lnSpc>
                        <a:spcAft>
                          <a:spcPts val="0"/>
                        </a:spcAft>
                      </a:pPr>
                      <a:r>
                        <a:rPr lang="en-US" sz="2800" b="1" i="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Original Text: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“Security cameras are being installed at all exits.  While we regret this slight intrusion of privacy, know that it is for your own protection.  At the end of each week, these security tapes will be erased, to ensure that this invasion of your privacy is temporary.</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Skimmed Text: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Security cameras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are being </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installed</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all</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exits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While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we regret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this slight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intrusion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of privacy, know that it is for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your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own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protection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At the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end of each week</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these security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tapes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will be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erased</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to ensure that this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invasion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of your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privacy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is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temporary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320385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4" y="1133294"/>
            <a:ext cx="10515600" cy="4351338"/>
          </a:xfrm>
        </p:spPr>
        <p:txBody>
          <a:bodyPr/>
          <a:lstStyle/>
          <a:p>
            <a:pPr marL="0" indent="0" algn="just">
              <a:buNone/>
            </a:pPr>
            <a:r>
              <a:rPr lang="en-US" dirty="0"/>
              <a:t>Trial </a:t>
            </a:r>
            <a:r>
              <a:rPr lang="en-US" dirty="0" err="1"/>
              <a:t>eg</a:t>
            </a:r>
            <a:r>
              <a:rPr lang="en-US" dirty="0"/>
              <a:t>.</a:t>
            </a:r>
          </a:p>
          <a:p>
            <a:pPr algn="just"/>
            <a:r>
              <a:rPr lang="en-US" dirty="0"/>
              <a:t>Thank you for taking the time to get together with us yesterday. Everyone on our team felt that it was a productive meeting. We have a better understanding of your project’s needs now, and we’ve started looking at ways to adapt our software to meet your requirements.</a:t>
            </a:r>
          </a:p>
        </p:txBody>
      </p:sp>
    </p:spTree>
    <p:extLst>
      <p:ext uri="{BB962C8B-B14F-4D97-AF65-F5344CB8AC3E}">
        <p14:creationId xmlns:p14="http://schemas.microsoft.com/office/powerpoint/2010/main" val="1743705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b="1" dirty="0">
                <a:latin typeface="Times New Roman" panose="02020603050405020304" pitchFamily="18" charset="0"/>
                <a:cs typeface="Times New Roman" panose="02020603050405020304" pitchFamily="18" charset="0"/>
              </a:rPr>
              <a:t>Scanning</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825625"/>
            <a:ext cx="10515600" cy="2733312"/>
          </a:xfrm>
          <a:solidFill>
            <a:schemeClr val="accent6">
              <a:lumMod val="20000"/>
              <a:lumOff val="80000"/>
            </a:schemeClr>
          </a:solidFill>
        </p:spPr>
        <p:txBody>
          <a:bodyPr/>
          <a:lstStyle/>
          <a:p>
            <a:r>
              <a:rPr lang="en-US" dirty="0">
                <a:latin typeface="Times New Roman" panose="02020603050405020304" pitchFamily="18" charset="0"/>
                <a:cs typeface="Times New Roman" panose="02020603050405020304" pitchFamily="18" charset="0"/>
              </a:rPr>
              <a:t>Another </a:t>
            </a:r>
            <a:r>
              <a:rPr lang="en-US" dirty="0" smtClean="0">
                <a:latin typeface="Times New Roman" panose="02020603050405020304" pitchFamily="18" charset="0"/>
                <a:cs typeface="Times New Roman" panose="02020603050405020304" pitchFamily="18" charset="0"/>
              </a:rPr>
              <a:t>reading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skill you need to develop is the ability to quickly </a:t>
            </a:r>
            <a:r>
              <a:rPr lang="en-US" b="1" dirty="0">
                <a:latin typeface="Times New Roman" panose="02020603050405020304" pitchFamily="18" charset="0"/>
                <a:cs typeface="Times New Roman" panose="02020603050405020304" pitchFamily="18" charset="0"/>
              </a:rPr>
              <a:t>Scan </a:t>
            </a:r>
            <a:r>
              <a:rPr lang="en-US" dirty="0" smtClean="0">
                <a:solidFill>
                  <a:srgbClr val="FF0000"/>
                </a:solidFill>
                <a:latin typeface="Times New Roman" panose="02020603050405020304" pitchFamily="18" charset="0"/>
                <a:cs typeface="Times New Roman" panose="02020603050405020304" pitchFamily="18" charset="0"/>
              </a:rPr>
              <a:t>Questions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a:t>
            </a:r>
            <a:r>
              <a:rPr lang="en-US" dirty="0" smtClean="0">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Answer </a:t>
            </a:r>
            <a:r>
              <a:rPr lang="en-US" dirty="0" smtClean="0">
                <a:solidFill>
                  <a:srgbClr val="0070C0"/>
                </a:solidFill>
                <a:latin typeface="Times New Roman" panose="02020603050405020304" pitchFamily="18" charset="0"/>
                <a:cs typeface="Times New Roman" panose="02020603050405020304" pitchFamily="18" charset="0"/>
              </a:rPr>
              <a:t>Choices</a:t>
            </a:r>
            <a:r>
              <a:rPr lang="en-US" dirty="0" smtClean="0">
                <a:solidFill>
                  <a:srgbClr val="00B050"/>
                </a:solidFill>
                <a:latin typeface="Times New Roman" panose="02020603050405020304" pitchFamily="18" charset="0"/>
                <a:cs typeface="Times New Roman" panose="02020603050405020304" pitchFamily="18" charset="0"/>
              </a:rPr>
              <a:t> </a:t>
            </a:r>
            <a:r>
              <a:rPr lang="en-US" dirty="0">
                <a:solidFill>
                  <a:srgbClr val="00B050"/>
                </a:solidFill>
                <a:latin typeface="Times New Roman" panose="02020603050405020304" pitchFamily="18" charset="0"/>
                <a:cs typeface="Times New Roman" panose="02020603050405020304" pitchFamily="18" charset="0"/>
              </a:rPr>
              <a:t>for Words and Ideas</a:t>
            </a:r>
            <a:r>
              <a:rPr lang="en-US" dirty="0">
                <a:latin typeface="Times New Roman" panose="02020603050405020304" pitchFamily="18" charset="0"/>
                <a:cs typeface="Times New Roman" panose="02020603050405020304" pitchFamily="18" charset="0"/>
              </a:rPr>
              <a:t>.</a:t>
            </a:r>
          </a:p>
          <a:p>
            <a:pPr marL="0" indent="0" algn="ctr">
              <a:buNone/>
            </a:pPr>
            <a:endParaRPr lang="en-US" b="1" i="1" dirty="0">
              <a:latin typeface="Times New Roman" panose="02020603050405020304" pitchFamily="18" charset="0"/>
              <a:cs typeface="Times New Roman" panose="02020603050405020304" pitchFamily="18" charset="0"/>
            </a:endParaRPr>
          </a:p>
          <a:p>
            <a:pPr marL="0" indent="0" algn="ctr">
              <a:buNone/>
            </a:pPr>
            <a:r>
              <a:rPr lang="en-US" b="1" i="1" dirty="0">
                <a:latin typeface="Times New Roman" panose="02020603050405020304" pitchFamily="18" charset="0"/>
                <a:cs typeface="Times New Roman" panose="02020603050405020304" pitchFamily="18" charset="0"/>
              </a:rPr>
              <a:t>The key to Scanning is to </a:t>
            </a:r>
            <a:r>
              <a:rPr lang="en-US" b="1" i="1" u="sng" dirty="0">
                <a:latin typeface="Times New Roman" panose="02020603050405020304" pitchFamily="18" charset="0"/>
                <a:cs typeface="Times New Roman" panose="02020603050405020304" pitchFamily="18" charset="0"/>
              </a:rPr>
              <a:t>NOT READ</a:t>
            </a:r>
            <a:r>
              <a:rPr lang="en-US" b="1" i="1" dirty="0">
                <a:latin typeface="Times New Roman" panose="02020603050405020304" pitchFamily="18" charset="0"/>
                <a:cs typeface="Times New Roman" panose="02020603050405020304" pitchFamily="18" charset="0"/>
              </a:rPr>
              <a:t>. Instead, </a:t>
            </a:r>
            <a:r>
              <a:rPr lang="en-US" b="1" i="1" u="sng" dirty="0">
                <a:latin typeface="Times New Roman" panose="02020603050405020304" pitchFamily="18" charset="0"/>
                <a:cs typeface="Times New Roman" panose="02020603050405020304" pitchFamily="18" charset="0"/>
              </a:rPr>
              <a:t>Look</a:t>
            </a:r>
            <a:r>
              <a:rPr lang="en-US" b="1"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3338DA90-DDB0-4CD3-974F-0D7C72B1BC96}"/>
              </a:ext>
            </a:extLst>
          </p:cNvPr>
          <p:cNvSpPr txBox="1"/>
          <p:nvPr/>
        </p:nvSpPr>
        <p:spPr>
          <a:xfrm>
            <a:off x="692828" y="3794750"/>
            <a:ext cx="10344705" cy="369332"/>
          </a:xfrm>
          <a:prstGeom prst="rect">
            <a:avLst/>
          </a:prstGeom>
          <a:noFill/>
        </p:spPr>
        <p:txBody>
          <a:bodyPr wrap="square" rtlCol="0">
            <a:spAutoFit/>
          </a:bodyPr>
          <a:lstStyle/>
          <a:p>
            <a:pPr algn="ctr"/>
            <a:r>
              <a:rPr lang="en-US" dirty="0"/>
              <a:t>Scanning </a:t>
            </a:r>
            <a:r>
              <a:rPr lang="th-TH" dirty="0"/>
              <a:t>คือ ไม่ใช่การอ่าน แต่เป็นการ มอง</a:t>
            </a:r>
          </a:p>
        </p:txBody>
      </p:sp>
    </p:spTree>
    <p:extLst>
      <p:ext uri="{BB962C8B-B14F-4D97-AF65-F5344CB8AC3E}">
        <p14:creationId xmlns:p14="http://schemas.microsoft.com/office/powerpoint/2010/main" val="3657788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207881384"/>
              </p:ext>
            </p:extLst>
          </p:nvPr>
        </p:nvGraphicFramePr>
        <p:xfrm>
          <a:off x="864327" y="719713"/>
          <a:ext cx="10515600" cy="5428615"/>
        </p:xfrm>
        <a:graphic>
          <a:graphicData uri="http://schemas.openxmlformats.org/drawingml/2006/table">
            <a:tbl>
              <a:tblPr firstRow="1" firstCol="1" bandRow="1"/>
              <a:tblGrid>
                <a:gridCol w="10515600">
                  <a:extLst>
                    <a:ext uri="{9D8B030D-6E8A-4147-A177-3AD203B41FA5}">
                      <a16:colId xmlns:a16="http://schemas.microsoft.com/office/drawing/2014/main" xmlns="" val="20000"/>
                    </a:ext>
                  </a:extLst>
                </a:gridCol>
              </a:tblGrid>
              <a:tr h="0">
                <a:tc>
                  <a:txBody>
                    <a:bodyPr/>
                    <a:lstStyle/>
                    <a:p>
                      <a:pPr>
                        <a:lnSpc>
                          <a:spcPct val="107000"/>
                        </a:lnSpc>
                        <a:spcAft>
                          <a:spcPts val="0"/>
                        </a:spcAft>
                      </a:pPr>
                      <a:r>
                        <a:rPr lang="en-US" sz="2800" b="1" i="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Question: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Who needs to inform Mall security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Key Words: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who, inform, security</a:t>
                      </a:r>
                    </a:p>
                    <a:p>
                      <a:pPr>
                        <a:lnSpc>
                          <a:spcPct val="107000"/>
                        </a:lnSpc>
                        <a:spcAft>
                          <a:spcPts val="80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Security guards at Weston Mall</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Key Words:</a:t>
                      </a:r>
                      <a:r>
                        <a:rPr lang="en-US" sz="2800"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guards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People going to dinner</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Key Words:</a:t>
                      </a:r>
                      <a:r>
                        <a:rPr lang="en-US" sz="2800"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people, dinner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Shoppers at Weston Mall</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Key Words: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shoppers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The CEO of Weston Mall</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Key Words: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CEO</a:t>
                      </a:r>
                    </a:p>
                    <a:p>
                      <a:pPr>
                        <a:lnSpc>
                          <a:spcPct val="107000"/>
                        </a:lnSpc>
                        <a:spcAft>
                          <a:spcPts val="80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Weston Mall” would NOT be a good Key Word because it appears in almost </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every</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Answer Choice</a:t>
                      </a:r>
                      <a:r>
                        <a:rPr lang="en-US" sz="2800"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rgbClr val="FFFF66"/>
                    </a:solid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46878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756678"/>
            <a:ext cx="10689465" cy="4351338"/>
          </a:xfrm>
          <a:solidFill>
            <a:schemeClr val="bg2"/>
          </a:solidFill>
        </p:spPr>
        <p:txBody>
          <a:bodyPr>
            <a:normAutofit fontScale="77500" lnSpcReduction="20000"/>
          </a:bodyPr>
          <a:lstStyle/>
          <a:p>
            <a:pPr algn="just">
              <a:lnSpc>
                <a:spcPct val="160000"/>
              </a:lnSpc>
            </a:pPr>
            <a:r>
              <a:rPr lang="en-US" dirty="0"/>
              <a:t>In the city, Jean and her family followed the famous Freedom Trail. This is a 2.5-mile route that </a:t>
            </a:r>
            <a:r>
              <a:rPr lang="en-US" dirty="0" smtClean="0"/>
              <a:t>tourists can </a:t>
            </a:r>
            <a:r>
              <a:rPr lang="en-US" dirty="0"/>
              <a:t>explore in order to visit 16 different historical landmarks located throughout the city. Famous </a:t>
            </a:r>
            <a:r>
              <a:rPr lang="en-US" dirty="0" smtClean="0"/>
              <a:t>sites on </a:t>
            </a:r>
            <a:r>
              <a:rPr lang="en-US" dirty="0"/>
              <a:t>this trail include the Paul Revere House, King's Chapel, and the Bunker </a:t>
            </a:r>
            <a:r>
              <a:rPr lang="en-US" dirty="0" smtClean="0"/>
              <a:t>Hill Memorial.</a:t>
            </a:r>
          </a:p>
          <a:p>
            <a:endParaRPr lang="en-US" dirty="0"/>
          </a:p>
          <a:p>
            <a:r>
              <a:rPr lang="en-US" b="1" dirty="0"/>
              <a:t>What route did Jean and her family </a:t>
            </a:r>
            <a:r>
              <a:rPr lang="en-US" b="1" dirty="0" smtClean="0"/>
              <a:t>follow to </a:t>
            </a:r>
            <a:r>
              <a:rPr lang="en-US" b="1" dirty="0"/>
              <a:t>visit 16 historical sites?</a:t>
            </a:r>
          </a:p>
          <a:p>
            <a:pPr marL="0" indent="0">
              <a:buNone/>
            </a:pPr>
            <a:r>
              <a:rPr lang="en-US" dirty="0" smtClean="0"/>
              <a:t>	a. The </a:t>
            </a:r>
            <a:r>
              <a:rPr lang="en-US" dirty="0"/>
              <a:t>North End</a:t>
            </a:r>
          </a:p>
          <a:p>
            <a:pPr marL="0" indent="0">
              <a:buNone/>
            </a:pPr>
            <a:r>
              <a:rPr lang="en-US" dirty="0" smtClean="0"/>
              <a:t>	b. Paul </a:t>
            </a:r>
            <a:r>
              <a:rPr lang="en-US" dirty="0"/>
              <a:t>Revere Road</a:t>
            </a:r>
          </a:p>
          <a:p>
            <a:pPr marL="0" indent="0">
              <a:buNone/>
            </a:pPr>
            <a:r>
              <a:rPr lang="en-US" dirty="0" smtClean="0"/>
              <a:t>	c. The </a:t>
            </a:r>
            <a:r>
              <a:rPr lang="en-US" dirty="0"/>
              <a:t>Boston Common</a:t>
            </a:r>
          </a:p>
          <a:p>
            <a:pPr marL="0" indent="0">
              <a:buNone/>
            </a:pPr>
            <a:r>
              <a:rPr lang="en-US" dirty="0" smtClean="0"/>
              <a:t>	d. The </a:t>
            </a:r>
            <a:r>
              <a:rPr lang="en-US" dirty="0"/>
              <a:t>Freedom Trail</a:t>
            </a:r>
          </a:p>
        </p:txBody>
      </p:sp>
    </p:spTree>
    <p:extLst>
      <p:ext uri="{BB962C8B-B14F-4D97-AF65-F5344CB8AC3E}">
        <p14:creationId xmlns:p14="http://schemas.microsoft.com/office/powerpoint/2010/main" val="255683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00802"/>
          </a:xfrm>
          <a:solidFill>
            <a:schemeClr val="bg2"/>
          </a:solidFill>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most expensive Taco in the world costs more than $25,000. You can buy it at a resort in </a:t>
            </a:r>
            <a:r>
              <a:rPr lang="en-US" sz="2400" dirty="0" smtClean="0">
                <a:latin typeface="Times New Roman" panose="02020603050405020304" pitchFamily="18" charset="0"/>
                <a:cs typeface="Times New Roman" panose="02020603050405020304" pitchFamily="18" charset="0"/>
              </a:rPr>
              <a:t>Mexico. Chefs </a:t>
            </a:r>
            <a:r>
              <a:rPr lang="en-US" sz="2400" dirty="0">
                <a:latin typeface="Times New Roman" panose="02020603050405020304" pitchFamily="18" charset="0"/>
                <a:cs typeface="Times New Roman" panose="02020603050405020304" pitchFamily="18" charset="0"/>
              </a:rPr>
              <a:t>have special beef from Japan flown in for this </a:t>
            </a:r>
            <a:r>
              <a:rPr lang="en-US" sz="2400" dirty="0" smtClean="0">
                <a:latin typeface="Times New Roman" panose="02020603050405020304" pitchFamily="18" charset="0"/>
                <a:cs typeface="Times New Roman" panose="02020603050405020304" pitchFamily="18" charset="0"/>
              </a:rPr>
              <a:t>food. They </a:t>
            </a:r>
            <a:r>
              <a:rPr lang="en-US" sz="2400" dirty="0">
                <a:latin typeface="Times New Roman" panose="02020603050405020304" pitchFamily="18" charset="0"/>
                <a:cs typeface="Times New Roman" panose="02020603050405020304" pitchFamily="18" charset="0"/>
              </a:rPr>
              <a:t>also use a special ingredient called caviar. Fish eggs are used to make caviar. The fish eggs </a:t>
            </a:r>
            <a:r>
              <a:rPr lang="en-US" sz="2400" dirty="0" smtClean="0">
                <a:latin typeface="Times New Roman" panose="02020603050405020304" pitchFamily="18" charset="0"/>
                <a:cs typeface="Times New Roman" panose="02020603050405020304" pitchFamily="18" charset="0"/>
              </a:rPr>
              <a:t>come from </a:t>
            </a:r>
            <a:r>
              <a:rPr lang="en-US" sz="2400" dirty="0">
                <a:latin typeface="Times New Roman" panose="02020603050405020304" pitchFamily="18" charset="0"/>
                <a:cs typeface="Times New Roman" panose="02020603050405020304" pitchFamily="18" charset="0"/>
              </a:rPr>
              <a:t>a special white fish.</a:t>
            </a:r>
          </a:p>
        </p:txBody>
      </p:sp>
      <p:sp>
        <p:nvSpPr>
          <p:cNvPr id="3" name="Content Placeholder 2"/>
          <p:cNvSpPr>
            <a:spLocks noGrp="1"/>
          </p:cNvSpPr>
          <p:nvPr>
            <p:ph idx="1"/>
          </p:nvPr>
        </p:nvSpPr>
        <p:spPr>
          <a:xfrm>
            <a:off x="696533" y="2907450"/>
            <a:ext cx="4957293" cy="2720617"/>
          </a:xfrm>
        </p:spPr>
        <p:txBody>
          <a:bodyPr/>
          <a:lstStyle/>
          <a:p>
            <a:r>
              <a:rPr lang="en-US" dirty="0">
                <a:latin typeface="Times New Roman" panose="02020603050405020304" pitchFamily="18" charset="0"/>
                <a:cs typeface="Times New Roman" panose="02020603050405020304" pitchFamily="18" charset="0"/>
              </a:rPr>
              <a:t>Where does caviar come from?</a:t>
            </a:r>
          </a:p>
          <a:p>
            <a:pPr marL="0" indent="0">
              <a:buNone/>
            </a:pPr>
            <a:r>
              <a:rPr lang="en-US" dirty="0" smtClean="0">
                <a:latin typeface="Times New Roman" panose="02020603050405020304" pitchFamily="18" charset="0"/>
                <a:cs typeface="Times New Roman" panose="02020603050405020304" pitchFamily="18" charset="0"/>
              </a:rPr>
              <a:t>	a. Pigs</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b. Cows</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 Fish</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 Chickens</a:t>
            </a:r>
            <a:endParaRPr lang="en-US" dirty="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6245181" y="2815151"/>
            <a:ext cx="4957293" cy="2720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smtClean="0"/>
          </a:p>
        </p:txBody>
      </p:sp>
      <p:sp>
        <p:nvSpPr>
          <p:cNvPr id="5" name="Rectangle 4"/>
          <p:cNvSpPr/>
          <p:nvPr/>
        </p:nvSpPr>
        <p:spPr>
          <a:xfrm>
            <a:off x="6096000" y="2880583"/>
            <a:ext cx="5257800" cy="2246769"/>
          </a:xfrm>
          <a:prstGeom prst="rect">
            <a:avLst/>
          </a:prstGeom>
        </p:spPr>
        <p:txBody>
          <a:bodyPr wrap="square">
            <a:spAutoFit/>
          </a:bodyPr>
          <a:lstStyle/>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How do the chefs get the beef?</a:t>
            </a:r>
          </a:p>
          <a:p>
            <a:r>
              <a:rPr lang="en-US" sz="2800" dirty="0" smtClean="0">
                <a:latin typeface="Times New Roman" panose="02020603050405020304" pitchFamily="18" charset="0"/>
                <a:cs typeface="Times New Roman" panose="02020603050405020304" pitchFamily="18" charset="0"/>
              </a:rPr>
              <a:t>	a. It </a:t>
            </a:r>
            <a:r>
              <a:rPr lang="en-US" sz="2800" dirty="0">
                <a:latin typeface="Times New Roman" panose="02020603050405020304" pitchFamily="18" charset="0"/>
                <a:cs typeface="Times New Roman" panose="02020603050405020304" pitchFamily="18" charset="0"/>
              </a:rPr>
              <a:t>arrives by airplane.</a:t>
            </a:r>
          </a:p>
          <a:p>
            <a:r>
              <a:rPr lang="en-US" sz="2800" dirty="0" smtClean="0">
                <a:latin typeface="Times New Roman" panose="02020603050405020304" pitchFamily="18" charset="0"/>
                <a:cs typeface="Times New Roman" panose="02020603050405020304" pitchFamily="18" charset="0"/>
              </a:rPr>
              <a:t>	b. It </a:t>
            </a:r>
            <a:r>
              <a:rPr lang="en-US" sz="2800" dirty="0">
                <a:latin typeface="Times New Roman" panose="02020603050405020304" pitchFamily="18" charset="0"/>
                <a:cs typeface="Times New Roman" panose="02020603050405020304" pitchFamily="18" charset="0"/>
              </a:rPr>
              <a:t>comes in a truck.</a:t>
            </a:r>
          </a:p>
          <a:p>
            <a:r>
              <a:rPr lang="en-US" sz="2800" dirty="0" smtClean="0">
                <a:latin typeface="Times New Roman" panose="02020603050405020304" pitchFamily="18" charset="0"/>
                <a:cs typeface="Times New Roman" panose="02020603050405020304" pitchFamily="18" charset="0"/>
              </a:rPr>
              <a:t>	c. Cows </a:t>
            </a:r>
            <a:r>
              <a:rPr lang="en-US" sz="2800" dirty="0">
                <a:latin typeface="Times New Roman" panose="02020603050405020304" pitchFamily="18" charset="0"/>
                <a:cs typeface="Times New Roman" panose="02020603050405020304" pitchFamily="18" charset="0"/>
              </a:rPr>
              <a:t>are killed locally.</a:t>
            </a:r>
          </a:p>
          <a:p>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 The </a:t>
            </a:r>
            <a:r>
              <a:rPr lang="en-US" sz="2800" dirty="0">
                <a:latin typeface="Times New Roman" panose="02020603050405020304" pitchFamily="18" charset="0"/>
                <a:cs typeface="Times New Roman" panose="02020603050405020304" pitchFamily="18" charset="0"/>
              </a:rPr>
              <a:t>taco has no beef</a:t>
            </a:r>
          </a:p>
        </p:txBody>
      </p:sp>
    </p:spTree>
    <p:extLst>
      <p:ext uri="{BB962C8B-B14F-4D97-AF65-F5344CB8AC3E}">
        <p14:creationId xmlns:p14="http://schemas.microsoft.com/office/powerpoint/2010/main" val="2430002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b="1" kern="1800" dirty="0" smtClean="0">
                <a:effectLst/>
                <a:latin typeface="Times New Roman" panose="02020603050405020304" pitchFamily="18" charset="0"/>
                <a:ea typeface="Times New Roman" panose="02020603050405020304" pitchFamily="18" charset="0"/>
              </a:rPr>
              <a:t>Reading </a:t>
            </a:r>
            <a:r>
              <a:rPr lang="en-US" b="1" kern="1800" dirty="0">
                <a:effectLst/>
                <a:latin typeface="Times New Roman" panose="02020603050405020304" pitchFamily="18" charset="0"/>
                <a:ea typeface="Times New Roman" panose="02020603050405020304" pitchFamily="18" charset="0"/>
              </a:rPr>
              <a:t>Comprehension </a:t>
            </a:r>
            <a:endParaRPr lang="en-US" dirty="0"/>
          </a:p>
        </p:txBody>
      </p:sp>
      <p:sp>
        <p:nvSpPr>
          <p:cNvPr id="3" name="Content Placeholder 2"/>
          <p:cNvSpPr>
            <a:spLocks noGrp="1"/>
          </p:cNvSpPr>
          <p:nvPr>
            <p:ph idx="1"/>
          </p:nvPr>
        </p:nvSpPr>
        <p:spPr>
          <a:xfrm>
            <a:off x="838200" y="1825625"/>
            <a:ext cx="10515600" cy="3177449"/>
          </a:xfrm>
          <a:solidFill>
            <a:schemeClr val="accent6">
              <a:lumMod val="20000"/>
              <a:lumOff val="80000"/>
            </a:schemeClr>
          </a:solidFill>
        </p:spPr>
        <p:txBody>
          <a:bodyPr/>
          <a:lstStyle/>
          <a:p>
            <a:pPr marL="0" indent="0" algn="just">
              <a:lnSpc>
                <a:spcPct val="107000"/>
              </a:lnSpc>
              <a:spcAft>
                <a:spcPts val="800"/>
              </a:spcAft>
              <a:buNone/>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In this part, you will be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asked Questions about </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a passage</a:t>
            </a:r>
            <a:r>
              <a:rPr lang="en-US"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Texts can be </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long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or </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short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For each Text, you will be asked </a:t>
            </a:r>
            <a:r>
              <a:rPr lang="en-US"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5</a:t>
            </a:r>
            <a:r>
              <a:rPr lang="en-US" dirty="0" smtClean="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Questions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lnSpc>
                <a:spcPct val="107000"/>
              </a:lnSpc>
              <a:spcAft>
                <a:spcPts val="800"/>
              </a:spcAft>
              <a:buNone/>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Each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Question has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five</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possible Answer Choices.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25B70081-450D-4215-948D-373C852B4628}"/>
              </a:ext>
            </a:extLst>
          </p:cNvPr>
          <p:cNvSpPr txBox="1"/>
          <p:nvPr/>
        </p:nvSpPr>
        <p:spPr>
          <a:xfrm>
            <a:off x="708918" y="3264525"/>
            <a:ext cx="10774163" cy="646331"/>
          </a:xfrm>
          <a:prstGeom prst="rect">
            <a:avLst/>
          </a:prstGeom>
          <a:noFill/>
        </p:spPr>
        <p:txBody>
          <a:bodyPr wrap="square" rtlCol="0">
            <a:spAutoFit/>
          </a:bodyPr>
          <a:lstStyle/>
          <a:p>
            <a:pPr algn="ctr"/>
            <a:r>
              <a:rPr lang="th-TH" dirty="0"/>
              <a:t>ในบทนี้ จะถูกถามเกี่ยวกับข้อความ ตัวอย่างเช่น </a:t>
            </a:r>
            <a:r>
              <a:rPr lang="en-US" dirty="0"/>
              <a:t>memos, </a:t>
            </a:r>
            <a:r>
              <a:rPr lang="th-TH" dirty="0"/>
              <a:t>จดหมาย หรือโฆษณา ข้อความสามารถเป็นในรูปแบบยาวหรือสั้นก็ได้ แต่จะถูกถามข้อความละ </a:t>
            </a:r>
            <a:r>
              <a:rPr lang="en-US" dirty="0"/>
              <a:t>5</a:t>
            </a:r>
            <a:r>
              <a:rPr lang="th-TH" dirty="0" smtClean="0"/>
              <a:t> </a:t>
            </a:r>
            <a:r>
              <a:rPr lang="th-TH" dirty="0"/>
              <a:t>คำถาม </a:t>
            </a:r>
            <a:endParaRPr lang="en-US" dirty="0"/>
          </a:p>
        </p:txBody>
      </p:sp>
    </p:spTree>
    <p:extLst>
      <p:ext uri="{BB962C8B-B14F-4D97-AF65-F5344CB8AC3E}">
        <p14:creationId xmlns:p14="http://schemas.microsoft.com/office/powerpoint/2010/main" val="82859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pPr algn="ctr"/>
            <a: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Reading Comprehension STRATEGY#1</a:t>
            </a:r>
            <a:b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Extreme Inferences”</a:t>
            </a:r>
            <a:r>
              <a:rPr lang="en-US" sz="4000" dirty="0">
                <a:effectLst/>
                <a:latin typeface="Calibri" panose="020F0502020204030204" pitchFamily="34" charset="0"/>
                <a:ea typeface="Calibri" panose="020F0502020204030204" pitchFamily="34" charset="0"/>
                <a:cs typeface="Times New Roman" panose="02020603050405020304" pitchFamily="18" charset="0"/>
              </a:rPr>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solidFill>
            <a:schemeClr val="accent6">
              <a:lumMod val="20000"/>
              <a:lumOff val="80000"/>
            </a:schemeClr>
          </a:solidFill>
        </p:spPr>
        <p:txBody>
          <a:bodyPr/>
          <a:lstStyle/>
          <a:p>
            <a:pPr algn="just">
              <a:lnSpc>
                <a:spcPct val="107000"/>
              </a:lnSpc>
              <a:spcAft>
                <a:spcPts val="8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Some wrong Answer Choices will use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Extreme Adverbs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never</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always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or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Extreme Helping Verbs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(“must”, “cannot”, “</a:t>
            </a:r>
            <a:r>
              <a:rPr lang="en-US" dirty="0">
                <a:solidFill>
                  <a:schemeClr val="accent5">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need to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to make the Answer Choice wrong.  Every other word in the Answer Choice could be correct, and the Answer Choice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would</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be correct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if the Extreme Word was removed</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Other Extreme Inferences can be about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Emotions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dirty="0">
                <a:solidFill>
                  <a:srgbClr val="000000"/>
                </a:solidFill>
                <a:effectLst/>
                <a:latin typeface="Times New Roman" panose="02020603050405020304" pitchFamily="18" charset="0"/>
                <a:ea typeface="Times New Roman" panose="02020603050405020304" pitchFamily="18" charset="0"/>
              </a:rPr>
              <a:t>When you see any </a:t>
            </a:r>
            <a:r>
              <a:rPr lang="en-US" b="1" dirty="0">
                <a:solidFill>
                  <a:srgbClr val="000000"/>
                </a:solidFill>
                <a:effectLst/>
                <a:latin typeface="Times New Roman" panose="02020603050405020304" pitchFamily="18" charset="0"/>
                <a:ea typeface="Times New Roman" panose="02020603050405020304" pitchFamily="18" charset="0"/>
              </a:rPr>
              <a:t>Emotion </a:t>
            </a:r>
            <a:r>
              <a:rPr lang="en-US" dirty="0">
                <a:solidFill>
                  <a:srgbClr val="000000"/>
                </a:solidFill>
                <a:effectLst/>
                <a:latin typeface="Times New Roman" panose="02020603050405020304" pitchFamily="18" charset="0"/>
                <a:ea typeface="Times New Roman" panose="02020603050405020304" pitchFamily="18" charset="0"/>
              </a:rPr>
              <a:t>or</a:t>
            </a:r>
            <a:r>
              <a:rPr lang="en-US" b="1" dirty="0">
                <a:solidFill>
                  <a:srgbClr val="000000"/>
                </a:solidFill>
                <a:effectLst/>
                <a:latin typeface="Times New Roman" panose="02020603050405020304" pitchFamily="18" charset="0"/>
                <a:ea typeface="Times New Roman" panose="02020603050405020304" pitchFamily="18" charset="0"/>
              </a:rPr>
              <a:t> Extreme Word</a:t>
            </a:r>
            <a:r>
              <a:rPr lang="en-US" dirty="0">
                <a:solidFill>
                  <a:srgbClr val="000000"/>
                </a:solidFill>
                <a:effectLst/>
                <a:latin typeface="Times New Roman" panose="02020603050405020304" pitchFamily="18" charset="0"/>
                <a:ea typeface="Times New Roman" panose="02020603050405020304" pitchFamily="18" charset="0"/>
              </a:rPr>
              <a:t> in an Answer Choice, </a:t>
            </a:r>
            <a:r>
              <a:rPr lang="en-US" b="1" dirty="0">
                <a:solidFill>
                  <a:srgbClr val="000000"/>
                </a:solidFill>
                <a:effectLst/>
                <a:latin typeface="Times New Roman" panose="02020603050405020304" pitchFamily="18" charset="0"/>
                <a:ea typeface="Times New Roman" panose="02020603050405020304" pitchFamily="18" charset="0"/>
              </a:rPr>
              <a:t>look carefully</a:t>
            </a:r>
            <a:r>
              <a:rPr lang="en-US" dirty="0">
                <a:solidFill>
                  <a:srgbClr val="000000"/>
                </a:solidFill>
                <a:effectLst/>
                <a:latin typeface="Times New Roman" panose="02020603050405020304" pitchFamily="18" charset="0"/>
                <a:ea typeface="Times New Roman" panose="02020603050405020304" pitchFamily="18" charset="0"/>
              </a:rPr>
              <a:t> for it (or its </a:t>
            </a:r>
            <a:r>
              <a:rPr lang="en-US" dirty="0">
                <a:solidFill>
                  <a:srgbClr val="FF0000"/>
                </a:solidFill>
                <a:effectLst/>
                <a:latin typeface="Times New Roman" panose="02020603050405020304" pitchFamily="18" charset="0"/>
                <a:ea typeface="Times New Roman" panose="02020603050405020304" pitchFamily="18" charset="0"/>
              </a:rPr>
              <a:t>synonym</a:t>
            </a:r>
            <a:r>
              <a:rPr lang="en-US" dirty="0">
                <a:solidFill>
                  <a:srgbClr val="000000"/>
                </a:solidFill>
                <a:effectLst/>
                <a:latin typeface="Times New Roman" panose="02020603050405020304" pitchFamily="18" charset="0"/>
                <a:ea typeface="Times New Roman" panose="02020603050405020304" pitchFamily="18" charset="0"/>
              </a:rPr>
              <a:t>) in the Text.</a:t>
            </a:r>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4D037C1F-34D8-40E2-9798-F353DEAD671F}"/>
              </a:ext>
            </a:extLst>
          </p:cNvPr>
          <p:cNvSpPr txBox="1"/>
          <p:nvPr/>
        </p:nvSpPr>
        <p:spPr>
          <a:xfrm>
            <a:off x="8469297" y="1118586"/>
            <a:ext cx="1624614" cy="369332"/>
          </a:xfrm>
          <a:prstGeom prst="rect">
            <a:avLst/>
          </a:prstGeom>
          <a:noFill/>
        </p:spPr>
        <p:txBody>
          <a:bodyPr wrap="square" rtlCol="0">
            <a:spAutoFit/>
          </a:bodyPr>
          <a:lstStyle/>
          <a:p>
            <a:r>
              <a:rPr lang="th-TH" dirty="0"/>
              <a:t>การอนุมานที่รุนแรง</a:t>
            </a:r>
            <a:endParaRPr lang="en-US" dirty="0"/>
          </a:p>
        </p:txBody>
      </p:sp>
    </p:spTree>
    <p:extLst>
      <p:ext uri="{BB962C8B-B14F-4D97-AF65-F5344CB8AC3E}">
        <p14:creationId xmlns:p14="http://schemas.microsoft.com/office/powerpoint/2010/main" val="319936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4" y="401773"/>
            <a:ext cx="10515600" cy="5894523"/>
          </a:xfrm>
          <a:solidFill>
            <a:schemeClr val="accent6">
              <a:lumMod val="20000"/>
              <a:lumOff val="80000"/>
            </a:schemeClr>
          </a:solidFill>
        </p:spPr>
        <p:txBody>
          <a:bodyPr>
            <a:noAutofit/>
          </a:bodyPr>
          <a:lstStyle/>
          <a:p>
            <a:pPr marL="0" indent="0">
              <a:lnSpc>
                <a:spcPct val="107000"/>
              </a:lnSpc>
              <a:spcAft>
                <a:spcPts val="0"/>
              </a:spcAft>
              <a:buNone/>
            </a:pPr>
            <a:r>
              <a:rPr lang="en-US" sz="2200" b="1" i="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US" sz="2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200" b="1" i="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Sample Text: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“…Because last month’s sales meeting ran over its scheduled time by over an hour, we will be instituting new procedures regarding meeting length…These changes will hopefully help us keep our meetings to their normal 2 hours…”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4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Question: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Why are the meeting changes taking place?</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2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Mr. Smith was angry at the length of the last meeting.</a:t>
            </a:r>
            <a:b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WRONG: </a:t>
            </a:r>
            <a:r>
              <a:rPr lang="en-US" sz="2200" i="1"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No information is given about Mr. Smith’s emotions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2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Mr. Smith thinks staff people talk too much at meetings.</a:t>
            </a:r>
            <a:b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WRONG:</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No information is given about</a:t>
            </a:r>
            <a:r>
              <a:rPr lang="en-US" sz="2200" b="1" i="1"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how much staff people talk at the meeting</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2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Mr. Smith thinks last months’ meeting was too long.  </a:t>
            </a:r>
            <a:r>
              <a:rPr lang="en-US" sz="2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CORRECT</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200"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Mr. Smith thinks sales must increase next month.</a:t>
            </a:r>
            <a:b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WRONG:</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Maybe this is true, but the Text doesn’t tell us anything about this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347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4" y="277345"/>
            <a:ext cx="8451477" cy="6338608"/>
          </a:xfrm>
          <a:prstGeom prst="rect">
            <a:avLst/>
          </a:prstGeom>
        </p:spPr>
      </p:pic>
      <p:sp>
        <p:nvSpPr>
          <p:cNvPr id="9" name="Rectangle 8"/>
          <p:cNvSpPr/>
          <p:nvPr/>
        </p:nvSpPr>
        <p:spPr>
          <a:xfrm>
            <a:off x="9354670" y="2608293"/>
            <a:ext cx="2465294" cy="1477328"/>
          </a:xfrm>
          <a:prstGeom prst="rect">
            <a:avLst/>
          </a:prstGeom>
          <a:solidFill>
            <a:schemeClr val="accent1">
              <a:lumMod val="20000"/>
              <a:lumOff val="80000"/>
            </a:schemeClr>
          </a:solidFill>
        </p:spPr>
        <p:txBody>
          <a:bodyPr wrap="square">
            <a:spAutoFit/>
          </a:bodyPr>
          <a:lstStyle/>
          <a:p>
            <a:pPr algn="ctr"/>
            <a:r>
              <a:rPr lang="en-US" b="1" dirty="0" smtClean="0">
                <a:latin typeface="Times New Roman" panose="02020603050405020304" pitchFamily="18" charset="0"/>
                <a:cs typeface="Times New Roman" panose="02020603050405020304" pitchFamily="18" charset="0"/>
              </a:rPr>
              <a:t>To Test</a:t>
            </a:r>
          </a:p>
          <a:p>
            <a:pPr marL="342900" indent="-342900">
              <a:buAutoNum type="arabicPeriod"/>
            </a:pPr>
            <a:r>
              <a:rPr lang="en-US" b="1" dirty="0" smtClean="0">
                <a:latin typeface="Times New Roman" panose="02020603050405020304" pitchFamily="18" charset="0"/>
                <a:cs typeface="Times New Roman" panose="02020603050405020304" pitchFamily="18" charset="0"/>
              </a:rPr>
              <a:t>Word recognition</a:t>
            </a:r>
          </a:p>
          <a:p>
            <a:pPr marL="342900" indent="-342900">
              <a:buAutoNum type="arabicPeriod"/>
            </a:pPr>
            <a:r>
              <a:rPr lang="en-US" b="1" dirty="0" smtClean="0">
                <a:latin typeface="Times New Roman" panose="02020603050405020304" pitchFamily="18" charset="0"/>
                <a:cs typeface="Times New Roman" panose="02020603050405020304" pitchFamily="18" charset="0"/>
              </a:rPr>
              <a:t>Understanding</a:t>
            </a:r>
          </a:p>
          <a:p>
            <a:pPr marL="342900" indent="-342900">
              <a:buAutoNum type="arabicPeriod"/>
            </a:pPr>
            <a:r>
              <a:rPr lang="en-US" b="1" dirty="0" smtClean="0">
                <a:latin typeface="Times New Roman" panose="02020603050405020304" pitchFamily="18" charset="0"/>
                <a:cs typeface="Times New Roman" panose="02020603050405020304" pitchFamily="18" charset="0"/>
              </a:rPr>
              <a:t>Fluency</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endParaRPr lang="en-US" b="1" dirty="0"/>
          </a:p>
        </p:txBody>
      </p:sp>
    </p:spTree>
    <p:extLst>
      <p:ext uri="{BB962C8B-B14F-4D97-AF65-F5344CB8AC3E}">
        <p14:creationId xmlns:p14="http://schemas.microsoft.com/office/powerpoint/2010/main" val="1673003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pPr algn="ctr"/>
            <a: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Reading Comprehension STRATEGY #2</a:t>
            </a:r>
            <a:b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4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Topic-Related Wrong Answer Choices</a:t>
            </a:r>
            <a:r>
              <a:rPr lang="en-US"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Calibri" panose="020F0502020204030204" pitchFamily="34" charset="0"/>
                <a:cs typeface="Times New Roman" panose="02020603050405020304" pitchFamily="18" charset="0"/>
              </a:rPr>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2361201"/>
            <a:ext cx="10515600" cy="3517084"/>
          </a:xfrm>
          <a:solidFill>
            <a:schemeClr val="accent6">
              <a:lumMod val="20000"/>
              <a:lumOff val="80000"/>
            </a:schemeClr>
          </a:solidFill>
        </p:spPr>
        <p:txBody>
          <a:bodyPr/>
          <a:lstStyle/>
          <a:p>
            <a:pPr algn="just">
              <a:lnSpc>
                <a:spcPct val="107000"/>
              </a:lnSpc>
              <a:spcAft>
                <a:spcPts val="8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Many wrong Answer Choices use words related to the topic of the Text, but give information that the Text does not provide.  Students are often tricked by these kinds of Answer Choices because they try to use their </a:t>
            </a:r>
            <a:r>
              <a:rPr lang="en-US"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personal knowledge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not </a:t>
            </a:r>
            <a:r>
              <a:rPr lang="en-US"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information from the Text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NOT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Questions will usually use this Trick for the correct answer!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8778C61A-EAC0-4B08-957A-9161894250BB}"/>
              </a:ext>
            </a:extLst>
          </p:cNvPr>
          <p:cNvSpPr txBox="1"/>
          <p:nvPr/>
        </p:nvSpPr>
        <p:spPr>
          <a:xfrm>
            <a:off x="2423604" y="1612680"/>
            <a:ext cx="2894121" cy="369332"/>
          </a:xfrm>
          <a:prstGeom prst="rect">
            <a:avLst/>
          </a:prstGeom>
          <a:noFill/>
        </p:spPr>
        <p:txBody>
          <a:bodyPr wrap="square" rtlCol="0">
            <a:spAutoFit/>
          </a:bodyPr>
          <a:lstStyle/>
          <a:p>
            <a:r>
              <a:rPr lang="th-TH" dirty="0"/>
              <a:t>หัวข้อที่เกี่ยวข้องกับตัวเลือกคำตอบที่ผิด</a:t>
            </a:r>
            <a:endParaRPr lang="en-US" dirty="0"/>
          </a:p>
        </p:txBody>
      </p:sp>
    </p:spTree>
    <p:extLst>
      <p:ext uri="{BB962C8B-B14F-4D97-AF65-F5344CB8AC3E}">
        <p14:creationId xmlns:p14="http://schemas.microsoft.com/office/powerpoint/2010/main" val="2776996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075"/>
            <a:ext cx="10515600" cy="6639107"/>
          </a:xfrm>
          <a:solidFill>
            <a:schemeClr val="accent1">
              <a:lumMod val="20000"/>
              <a:lumOff val="80000"/>
            </a:schemeClr>
          </a:solidFill>
        </p:spPr>
        <p:txBody>
          <a:bodyPr>
            <a:noAutofit/>
          </a:bodyPr>
          <a:lstStyle/>
          <a:p>
            <a:pPr marL="0" indent="0">
              <a:lnSpc>
                <a:spcPct val="107000"/>
              </a:lnSpc>
              <a:spcAft>
                <a:spcPts val="0"/>
              </a:spcAft>
              <a:buNone/>
            </a:pPr>
            <a:r>
              <a:rPr lang="en-US" sz="1800" b="1" i="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800" b="1" i="1" dirty="0">
                <a:solidFill>
                  <a:srgbClr val="008000"/>
                </a:solidFill>
                <a:effectLst/>
                <a:latin typeface="Times New Roman" panose="02020603050405020304" pitchFamily="18" charset="0"/>
                <a:ea typeface="Times New Roman" panose="02020603050405020304" pitchFamily="18" charset="0"/>
                <a:cs typeface="Times New Roman" panose="02020603050405020304" pitchFamily="18" charset="0"/>
              </a:rPr>
              <a:t>Sample Text: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All sales staff</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From:   Randal Smith, Head of Sales &amp; Marketing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       Future sales meeting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Date:   June </a:t>
            </a: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baseline="30000" dirty="0" smtClean="0">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Because last month’s sales meeting ran over its scheduled time by over an hour, we will be instituting new procedures regarding meeting agendas.  These changes will hopefully help us keep our meetings to their normal 2 hours.  Please read the new procedures below.</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1.   Sales staff must write any topics they wish to discuss at the sales meeting on the agenda sheet posted in the main office before the day of the meeting.  Only 3 topics can be added to the agenda sheet by any sales staff person.  Two additional topic slots will be reserved for myself.</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   Only topics already on the agenda can be discussed at monthly sales meetings.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These changes will take effect for our June meeting.  If you have any questions regarding these changes, don’t hesitate to contact me, but know that these changes will occur.  Thank you for your cooperation.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989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263" y="819787"/>
            <a:ext cx="10515600" cy="4351338"/>
          </a:xfrm>
          <a:solidFill>
            <a:schemeClr val="accent1">
              <a:lumMod val="20000"/>
              <a:lumOff val="80000"/>
            </a:schemeClr>
          </a:solidFill>
        </p:spPr>
        <p:txBody>
          <a:bodyPr>
            <a:normAutofit lnSpcReduction="10000"/>
          </a:bodyPr>
          <a:lstStyle/>
          <a:p>
            <a:pPr marL="0" lvl="0" indent="0">
              <a:lnSpc>
                <a:spcPct val="107000"/>
              </a:lnSpc>
              <a:spcAft>
                <a:spcPts val="800"/>
              </a:spcAft>
              <a:buNone/>
            </a:pPr>
            <a:r>
              <a:rPr lang="en-US" sz="3200" b="1" i="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Question: </a:t>
            </a:r>
            <a:r>
              <a:rPr lang="en-US" sz="3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What is a new procedure for sales meetings?”</a:t>
            </a:r>
            <a:endParaRPr lang="en-US" sz="32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US"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Ask Mr. Smith to add agenda topics </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WRONG</a:t>
            </a:r>
            <a:r>
              <a:rPr lang="en-US"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r>
            <a:b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Email Mr. Smith new agenda topics </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WRONG</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b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Vote to add topics to the agenda </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WRONG</a:t>
            </a:r>
            <a:r>
              <a:rPr lang="en-US"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r>
            <a:b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br>
            <a:r>
              <a:rPr lang="en-US"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D)</a:t>
            </a:r>
            <a:r>
              <a:rPr lang="en-US" i="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Write new agenda item on a sheet </a:t>
            </a:r>
            <a:r>
              <a:rPr lang="en-US"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CORRECT</a:t>
            </a:r>
          </a:p>
          <a:p>
            <a:pPr marL="0" lvl="0" indent="0">
              <a:lnSpc>
                <a:spcPct val="107000"/>
              </a:lnSpc>
              <a:spcAft>
                <a:spcPts val="800"/>
              </a:spcAft>
              <a:buNone/>
            </a:pPr>
            <a:endParaRPr lang="en-US"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en-US" i="1" dirty="0">
                <a:solidFill>
                  <a:srgbClr val="993300"/>
                </a:solidFill>
                <a:latin typeface="Times New Roman" panose="02020603050405020304" pitchFamily="18" charset="0"/>
                <a:ea typeface="Times New Roman" panose="02020603050405020304" pitchFamily="18" charset="0"/>
                <a:cs typeface="Times New Roman" panose="02020603050405020304" pitchFamily="18" charset="0"/>
              </a:rPr>
              <a:t>Note that all the wrong answer choices are </a:t>
            </a:r>
            <a:r>
              <a:rPr lang="en-US" dirty="0">
                <a:solidFill>
                  <a:srgbClr val="993300"/>
                </a:solidFill>
                <a:latin typeface="Times New Roman" panose="02020603050405020304" pitchFamily="18" charset="0"/>
                <a:ea typeface="Times New Roman" panose="02020603050405020304" pitchFamily="18" charset="0"/>
                <a:cs typeface="Times New Roman" panose="02020603050405020304" pitchFamily="18" charset="0"/>
              </a:rPr>
              <a:t>reasonable and logical</a:t>
            </a:r>
            <a:r>
              <a:rPr lang="en-US" i="1" dirty="0">
                <a:solidFill>
                  <a:srgbClr val="993300"/>
                </a:solidFill>
                <a:latin typeface="Times New Roman" panose="02020603050405020304" pitchFamily="18" charset="0"/>
                <a:ea typeface="Times New Roman" panose="02020603050405020304" pitchFamily="18" charset="0"/>
                <a:cs typeface="Times New Roman" panose="02020603050405020304" pitchFamily="18" charset="0"/>
              </a:rPr>
              <a:t> procedures for sales meetings, but the Text does not give these as new procedures.</a:t>
            </a:r>
            <a:endParaRPr lang="en-US"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48058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9220"/>
            <a:ext cx="4298576" cy="966134"/>
          </a:xfrm>
          <a:solidFill>
            <a:srgbClr val="FFFF00"/>
          </a:solidFill>
        </p:spPr>
        <p:txBody>
          <a:bodyPr/>
          <a:lstStyle/>
          <a:p>
            <a:r>
              <a:rPr lang="en-US" b="1" dirty="0">
                <a:latin typeface="Times New Roman" panose="02020603050405020304" pitchFamily="18" charset="0"/>
                <a:cs typeface="Times New Roman" panose="02020603050405020304" pitchFamily="18" charset="0"/>
              </a:rPr>
              <a:t>Listening </a:t>
            </a:r>
            <a:r>
              <a:rPr lang="en-US" b="1" dirty="0" smtClean="0">
                <a:latin typeface="Times New Roman" panose="02020603050405020304" pitchFamily="18" charset="0"/>
                <a:cs typeface="Times New Roman" panose="02020603050405020304" pitchFamily="18" charset="0"/>
              </a:rPr>
              <a:t>skills</a:t>
            </a:r>
            <a:endParaRPr lang="en-US" b="1" dirty="0"/>
          </a:p>
        </p:txBody>
      </p:sp>
      <p:sp>
        <p:nvSpPr>
          <p:cNvPr id="3" name="Content Placeholder 2"/>
          <p:cNvSpPr>
            <a:spLocks noGrp="1"/>
          </p:cNvSpPr>
          <p:nvPr>
            <p:ph idx="1"/>
          </p:nvPr>
        </p:nvSpPr>
        <p:spPr>
          <a:xfrm>
            <a:off x="838200" y="1986989"/>
            <a:ext cx="6436659" cy="3324599"/>
          </a:xfrm>
          <a:ln>
            <a:solidFill>
              <a:schemeClr val="tx1"/>
            </a:solidFill>
          </a:ln>
        </p:spPr>
        <p:txBody>
          <a:bodyPr/>
          <a:lstStyle/>
          <a:p>
            <a:pPr algn="just"/>
            <a:r>
              <a:rPr lang="en-US" b="1" dirty="0" smtClean="0">
                <a:latin typeface="Times New Roman" panose="02020603050405020304" pitchFamily="18" charset="0"/>
                <a:cs typeface="Times New Roman" panose="02020603050405020304" pitchFamily="18" charset="0"/>
              </a:rPr>
              <a:t>Listening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ability to accurately receive and interpret messages in the communication process. </a:t>
            </a:r>
            <a:r>
              <a:rPr lang="en-US" b="1" dirty="0">
                <a:latin typeface="Times New Roman" panose="02020603050405020304" pitchFamily="18" charset="0"/>
                <a:cs typeface="Times New Roman" panose="02020603050405020304" pitchFamily="18" charset="0"/>
              </a:rPr>
              <a:t>Listening</a:t>
            </a:r>
            <a:r>
              <a:rPr lang="en-US" dirty="0">
                <a:latin typeface="Times New Roman" panose="02020603050405020304" pitchFamily="18" charset="0"/>
                <a:cs typeface="Times New Roman" panose="02020603050405020304" pitchFamily="18" charset="0"/>
              </a:rPr>
              <a:t> is key to all effective communication. Without the ability to </a:t>
            </a:r>
            <a:r>
              <a:rPr lang="en-US" b="1" dirty="0">
                <a:latin typeface="Times New Roman" panose="02020603050405020304" pitchFamily="18" charset="0"/>
                <a:cs typeface="Times New Roman" panose="02020603050405020304" pitchFamily="18" charset="0"/>
              </a:rPr>
              <a:t>listen</a:t>
            </a:r>
            <a:r>
              <a:rPr lang="en-US" dirty="0">
                <a:latin typeface="Times New Roman" panose="02020603050405020304" pitchFamily="18" charset="0"/>
                <a:cs typeface="Times New Roman" panose="02020603050405020304" pitchFamily="18" charset="0"/>
              </a:rPr>
              <a:t> effectively, messages are easily misunderstood. ... If there is one communication </a:t>
            </a:r>
            <a:r>
              <a:rPr lang="en-US" b="1" dirty="0">
                <a:latin typeface="Times New Roman" panose="02020603050405020304" pitchFamily="18" charset="0"/>
                <a:cs typeface="Times New Roman" panose="02020603050405020304" pitchFamily="18" charset="0"/>
              </a:rPr>
              <a:t>skill</a:t>
            </a:r>
            <a:r>
              <a:rPr lang="en-US" dirty="0">
                <a:latin typeface="Times New Roman" panose="02020603050405020304" pitchFamily="18" charset="0"/>
                <a:cs typeface="Times New Roman" panose="02020603050405020304" pitchFamily="18" charset="0"/>
              </a:rPr>
              <a:t> you should aim to master, then </a:t>
            </a:r>
            <a:r>
              <a:rPr lang="en-US" b="1" dirty="0">
                <a:latin typeface="Times New Roman" panose="02020603050405020304" pitchFamily="18" charset="0"/>
                <a:cs typeface="Times New Roman" panose="02020603050405020304" pitchFamily="18" charset="0"/>
              </a:rPr>
              <a:t>listening</a:t>
            </a:r>
            <a:r>
              <a:rPr lang="en-US" dirty="0">
                <a:latin typeface="Times New Roman" panose="02020603050405020304" pitchFamily="18" charset="0"/>
                <a:cs typeface="Times New Roman" panose="02020603050405020304" pitchFamily="18" charset="0"/>
              </a:rPr>
              <a:t> is it.</a:t>
            </a:r>
          </a:p>
          <a:p>
            <a:pPr algn="just"/>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68552" t="29992" b="7177"/>
          <a:stretch/>
        </p:blipFill>
        <p:spPr>
          <a:xfrm>
            <a:off x="7624483" y="1559859"/>
            <a:ext cx="2180666" cy="3267635"/>
          </a:xfrm>
          <a:prstGeom prst="rect">
            <a:avLst/>
          </a:prstGeom>
        </p:spPr>
      </p:pic>
    </p:spTree>
    <p:extLst>
      <p:ext uri="{BB962C8B-B14F-4D97-AF65-F5344CB8AC3E}">
        <p14:creationId xmlns:p14="http://schemas.microsoft.com/office/powerpoint/2010/main" val="2000919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0959"/>
            <a:ext cx="4903694" cy="858557"/>
          </a:xfrm>
          <a:solidFill>
            <a:srgbClr val="FFFF00"/>
          </a:solidFill>
        </p:spPr>
        <p:txBody>
          <a:bodyPr>
            <a:normAutofit fontScale="90000"/>
          </a:bodyPr>
          <a:lstStyle/>
          <a:p>
            <a:r>
              <a:rPr lang="en-US" b="1" dirty="0" smtClean="0">
                <a:latin typeface="Times New Roman" panose="02020603050405020304" pitchFamily="18" charset="0"/>
                <a:cs typeface="Times New Roman" panose="02020603050405020304" pitchFamily="18" charset="0"/>
              </a:rPr>
              <a:t>Why Listening test</a:t>
            </a:r>
            <a:r>
              <a:rPr lang="en-US" sz="6700" b="1" dirty="0" smtClean="0">
                <a:latin typeface="Times New Roman" panose="02020603050405020304" pitchFamily="18" charset="0"/>
                <a:cs typeface="Times New Roman" panose="02020603050405020304" pitchFamily="18" charset="0"/>
              </a:rPr>
              <a:t>?</a:t>
            </a:r>
            <a:endParaRPr lang="en-US" sz="67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30988" cy="4351338"/>
          </a:xfrm>
          <a:ln>
            <a:solidFill>
              <a:schemeClr val="tx1"/>
            </a:solidFill>
          </a:ln>
        </p:spPr>
        <p:txBody>
          <a:bodyPr>
            <a:normAutofit/>
          </a:bodyPr>
          <a:lstStyle/>
          <a:p>
            <a:r>
              <a:rPr lang="en-US" b="1" dirty="0"/>
              <a:t>A</a:t>
            </a:r>
            <a:r>
              <a:rPr lang="en-US" b="1" dirty="0" smtClean="0"/>
              <a:t>bility </a:t>
            </a:r>
            <a:r>
              <a:rPr lang="en-US" b="1" dirty="0"/>
              <a:t>to accurately </a:t>
            </a:r>
            <a:r>
              <a:rPr lang="en-US" b="1" dirty="0" smtClean="0"/>
              <a:t>receive message</a:t>
            </a:r>
          </a:p>
          <a:p>
            <a:r>
              <a:rPr lang="en-US" b="1" dirty="0" smtClean="0"/>
              <a:t> Interpret </a:t>
            </a:r>
            <a:r>
              <a:rPr lang="en-US" b="1" dirty="0"/>
              <a:t>messages in the communication process. </a:t>
            </a:r>
            <a:endParaRPr lang="en-US" b="1" dirty="0" smtClean="0"/>
          </a:p>
          <a:p>
            <a:endParaRPr lang="en-US" b="1" dirty="0"/>
          </a:p>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solidFill>
                  <a:srgbClr val="FF0000"/>
                </a:solidFill>
              </a:rPr>
              <a:t>NOTE: Listening </a:t>
            </a:r>
            <a:r>
              <a:rPr lang="en-US" b="1" dirty="0">
                <a:solidFill>
                  <a:srgbClr val="FF0000"/>
                </a:solidFill>
              </a:rPr>
              <a:t>is key to all effective communication.</a:t>
            </a:r>
            <a:r>
              <a:rPr lang="en-US" b="1" dirty="0"/>
              <a:t> </a:t>
            </a:r>
          </a:p>
        </p:txBody>
      </p:sp>
    </p:spTree>
    <p:extLst>
      <p:ext uri="{BB962C8B-B14F-4D97-AF65-F5344CB8AC3E}">
        <p14:creationId xmlns:p14="http://schemas.microsoft.com/office/powerpoint/2010/main" val="752172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9492"/>
            <a:ext cx="6143920" cy="3910018"/>
          </a:xfrm>
          <a:ln>
            <a:solidFill>
              <a:schemeClr val="tx1"/>
            </a:solidFill>
          </a:ln>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The</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Listening </a:t>
            </a:r>
            <a:r>
              <a:rPr lang="en-US" b="1" dirty="0" smtClean="0">
                <a:latin typeface="Times New Roman" panose="02020603050405020304" pitchFamily="18" charset="0"/>
                <a:cs typeface="Times New Roman" panose="02020603050405020304" pitchFamily="18" charset="0"/>
              </a:rPr>
              <a:t>Section</a:t>
            </a:r>
            <a:r>
              <a:rPr lang="en-US" dirty="0" smtClean="0">
                <a:latin typeface="Times New Roman" panose="02020603050405020304" pitchFamily="18" charset="0"/>
                <a:cs typeface="Times New Roman" panose="02020603050405020304" pitchFamily="18" charset="0"/>
              </a:rPr>
              <a:t> contains 1-2 short talks with 5 question each.</a:t>
            </a: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Listening Trick</a:t>
            </a:r>
          </a:p>
          <a:p>
            <a:pPr marL="0" indent="0">
              <a:buNone/>
            </a:pPr>
            <a:r>
              <a:rPr lang="en-US" dirty="0" smtClean="0">
                <a:latin typeface="Times New Roman" panose="02020603050405020304" pitchFamily="18" charset="0"/>
                <a:cs typeface="Times New Roman" panose="02020603050405020304" pitchFamily="18" charset="0"/>
              </a:rPr>
              <a:t>Listen attentively while moving your pen alone the passage to detect the missing word(s) or phrase.</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Write the correct  alphabet in the space provided.</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4518" y="2253924"/>
            <a:ext cx="4119282" cy="2501153"/>
          </a:xfrm>
          <a:prstGeom prst="rect">
            <a:avLst/>
          </a:prstGeom>
        </p:spPr>
      </p:pic>
    </p:spTree>
    <p:extLst>
      <p:ext uri="{BB962C8B-B14F-4D97-AF65-F5344CB8AC3E}">
        <p14:creationId xmlns:p14="http://schemas.microsoft.com/office/powerpoint/2010/main" val="3528839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3007659" cy="737534"/>
          </a:xfrm>
          <a:solidFill>
            <a:srgbClr val="FFFF00"/>
          </a:solidFill>
        </p:spPr>
        <p:txBody>
          <a:bodyPr/>
          <a:lstStyle/>
          <a:p>
            <a:r>
              <a:rPr lang="en-US" dirty="0" smtClean="0">
                <a:latin typeface="Times New Roman" panose="02020603050405020304" pitchFamily="18" charset="0"/>
                <a:cs typeface="Times New Roman" panose="02020603050405020304" pitchFamily="18" charset="0"/>
              </a:rPr>
              <a:t>Trial sample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0" y="245786"/>
            <a:ext cx="5329518" cy="2134343"/>
          </a:xfrm>
          <a:solidFill>
            <a:schemeClr val="accent1">
              <a:lumMod val="20000"/>
              <a:lumOff val="80000"/>
            </a:schemeClr>
          </a:solidFill>
        </p:spPr>
        <p:txBody>
          <a:bodyPr>
            <a:normAutofit/>
          </a:bodyPr>
          <a:lstStyle/>
          <a:p>
            <a:pPr marL="0" indent="0" algn="just">
              <a:buNone/>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Because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last month’s sales meeting ran over its scheduled time by over an hour, we will be instituting new procedures regarding meeting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length. These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changes will hopefully help us keep our meetings to their normal 2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hours.</a:t>
            </a:r>
            <a:endParaRPr lang="en-US" sz="2400" dirty="0"/>
          </a:p>
        </p:txBody>
      </p:sp>
      <p:sp>
        <p:nvSpPr>
          <p:cNvPr id="4" name="Content Placeholder 2"/>
          <p:cNvSpPr txBox="1">
            <a:spLocks/>
          </p:cNvSpPr>
          <p:nvPr/>
        </p:nvSpPr>
        <p:spPr>
          <a:xfrm>
            <a:off x="838200" y="2380129"/>
            <a:ext cx="3384176" cy="196728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dirty="0" smtClean="0"/>
              <a:t>a. </a:t>
            </a:r>
            <a:r>
              <a:rPr lang="en-US" dirty="0">
                <a:latin typeface="Times New Roman" panose="02020603050405020304" pitchFamily="18" charset="0"/>
                <a:ea typeface="Times New Roman" panose="02020603050405020304" pitchFamily="18" charset="0"/>
                <a:cs typeface="Times New Roman" panose="02020603050405020304" pitchFamily="18" charset="0"/>
              </a:rPr>
              <a:t>new procedures </a:t>
            </a:r>
            <a:endParaRPr lang="en-US" dirty="0" smtClean="0"/>
          </a:p>
          <a:p>
            <a:pPr marL="0" indent="0" algn="just">
              <a:buFont typeface="Arial" panose="020B0604020202020204" pitchFamily="34" charset="0"/>
              <a:buNone/>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b. hour</a:t>
            </a:r>
          </a:p>
          <a:p>
            <a:pPr marL="0" indent="0" algn="just">
              <a:buNone/>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c. </a:t>
            </a:r>
            <a:r>
              <a:rPr lang="en-US" dirty="0">
                <a:latin typeface="Times New Roman" panose="02020603050405020304" pitchFamily="18" charset="0"/>
                <a:ea typeface="Times New Roman" panose="02020603050405020304" pitchFamily="18" charset="0"/>
                <a:cs typeface="Times New Roman" panose="02020603050405020304" pitchFamily="18" charset="0"/>
              </a:rPr>
              <a:t>hopefully help </a:t>
            </a:r>
            <a:endParaRPr lang="en-US"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d. Sales meeting</a:t>
            </a:r>
          </a:p>
          <a:p>
            <a:pPr marL="0" indent="0" algn="jus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e. normal 2 hours</a:t>
            </a:r>
            <a:endParaRPr lang="en-US" dirty="0" smtClean="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a:xfrm>
            <a:off x="838200" y="4454992"/>
            <a:ext cx="10515600" cy="175185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Because last month’s (11)                ran over its scheduled time by over an (12)               , we will be instituting (13)                    regarding meeting length. These changes will (14)                     us keep our meetings to their (15)</a:t>
            </a:r>
            <a:endParaRPr lang="en-US" dirty="0"/>
          </a:p>
        </p:txBody>
      </p:sp>
      <p:cxnSp>
        <p:nvCxnSpPr>
          <p:cNvPr id="7" name="Straight Connector 6"/>
          <p:cNvCxnSpPr/>
          <p:nvPr/>
        </p:nvCxnSpPr>
        <p:spPr>
          <a:xfrm>
            <a:off x="4679576" y="4760259"/>
            <a:ext cx="1416424"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2034989" y="5168153"/>
            <a:ext cx="1416424"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7799293" y="5168153"/>
            <a:ext cx="1815353"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6952129" y="5513294"/>
            <a:ext cx="2420471"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4114800" y="5907741"/>
            <a:ext cx="242047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2412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655" y="864648"/>
            <a:ext cx="9106689" cy="5128704"/>
          </a:xfrm>
          <a:prstGeom prst="rect">
            <a:avLst/>
          </a:prstGeom>
        </p:spPr>
      </p:pic>
    </p:spTree>
    <p:extLst>
      <p:ext uri="{BB962C8B-B14F-4D97-AF65-F5344CB8AC3E}">
        <p14:creationId xmlns:p14="http://schemas.microsoft.com/office/powerpoint/2010/main" val="1165156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dirty="0" smtClean="0">
                <a:latin typeface="Times New Roman" panose="02020603050405020304" pitchFamily="18" charset="0"/>
                <a:cs typeface="Times New Roman" panose="02020603050405020304" pitchFamily="18" charset="0"/>
              </a:rPr>
              <a:t>Reading Exam Format</a:t>
            </a:r>
            <a:endParaRPr lang="en-US" dirty="0">
              <a:latin typeface="Times New Roman" panose="02020603050405020304" pitchFamily="18" charset="0"/>
              <a:cs typeface="Times New Roman" panose="02020603050405020304" pitchFamily="18" charset="0"/>
            </a:endParaRPr>
          </a:p>
        </p:txBody>
      </p:sp>
      <p:sp>
        <p:nvSpPr>
          <p:cNvPr id="6" name="Text Box 2"/>
          <p:cNvSpPr txBox="1">
            <a:spLocks noChangeArrowheads="1"/>
          </p:cNvSpPr>
          <p:nvPr/>
        </p:nvSpPr>
        <p:spPr bwMode="auto">
          <a:xfrm>
            <a:off x="3620588" y="2736728"/>
            <a:ext cx="4950823" cy="159550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r>
              <a:rPr lang="en-US" sz="2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Chapter 5: Incomplete Sentences</a:t>
            </a:r>
          </a:p>
          <a:p>
            <a:endParaRPr lang="en-US" sz="2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Chapter 7: Reading Comprehension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Down Arrow 7"/>
          <p:cNvSpPr/>
          <p:nvPr/>
        </p:nvSpPr>
        <p:spPr>
          <a:xfrm>
            <a:off x="5610754" y="1841930"/>
            <a:ext cx="705394" cy="5355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xmlns="" id="{89FF9E8B-F54E-456D-8EF7-1B76D988BFCD}"/>
              </a:ext>
            </a:extLst>
          </p:cNvPr>
          <p:cNvSpPr txBox="1"/>
          <p:nvPr/>
        </p:nvSpPr>
        <p:spPr>
          <a:xfrm>
            <a:off x="8571411" y="2603794"/>
            <a:ext cx="2629989" cy="830997"/>
          </a:xfrm>
          <a:prstGeom prst="rect">
            <a:avLst/>
          </a:prstGeom>
          <a:noFill/>
        </p:spPr>
        <p:txBody>
          <a:bodyPr wrap="square" rtlCol="0">
            <a:spAutoFit/>
          </a:bodyPr>
          <a:lstStyle/>
          <a:p>
            <a:r>
              <a:rPr lang="th-TH" sz="2400" b="1" dirty="0"/>
              <a:t>เติมประโยคให้สมบูรณ์</a:t>
            </a:r>
            <a:endParaRPr lang="en-US" sz="2400" b="1" dirty="0"/>
          </a:p>
        </p:txBody>
      </p:sp>
      <p:sp>
        <p:nvSpPr>
          <p:cNvPr id="19" name="TextBox 18">
            <a:extLst>
              <a:ext uri="{FF2B5EF4-FFF2-40B4-BE49-F238E27FC236}">
                <a16:creationId xmlns:a16="http://schemas.microsoft.com/office/drawing/2014/main" xmlns="" id="{5AF102FA-E386-47A5-9CE2-69E7024281DF}"/>
              </a:ext>
            </a:extLst>
          </p:cNvPr>
          <p:cNvSpPr txBox="1"/>
          <p:nvPr/>
        </p:nvSpPr>
        <p:spPr>
          <a:xfrm>
            <a:off x="8571411" y="3793899"/>
            <a:ext cx="2361048" cy="830997"/>
          </a:xfrm>
          <a:prstGeom prst="rect">
            <a:avLst/>
          </a:prstGeom>
          <a:noFill/>
        </p:spPr>
        <p:txBody>
          <a:bodyPr wrap="square" rtlCol="0">
            <a:spAutoFit/>
          </a:bodyPr>
          <a:lstStyle/>
          <a:p>
            <a:r>
              <a:rPr lang="th-TH" sz="2400" b="1" dirty="0"/>
              <a:t>ทำความเข้าใจเรื่องที่อ่าน</a:t>
            </a:r>
            <a:endParaRPr lang="en-US" sz="2400" b="1" dirty="0"/>
          </a:p>
        </p:txBody>
      </p:sp>
    </p:spTree>
    <p:extLst>
      <p:ext uri="{BB962C8B-B14F-4D97-AF65-F5344CB8AC3E}">
        <p14:creationId xmlns:p14="http://schemas.microsoft.com/office/powerpoint/2010/main" val="4152447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0165" y="365125"/>
            <a:ext cx="8619310" cy="1325563"/>
          </a:xfrm>
          <a:solidFill>
            <a:schemeClr val="accent1">
              <a:lumMod val="40000"/>
              <a:lumOff val="60000"/>
            </a:schemeClr>
          </a:solidFill>
        </p:spPr>
        <p:txBody>
          <a:bodyPr/>
          <a:lstStyle/>
          <a:p>
            <a:pPr algn="ctr"/>
            <a:r>
              <a:rPr lang="en-US" b="1" dirty="0">
                <a:latin typeface="Times New Roman" panose="02020603050405020304" pitchFamily="18" charset="0"/>
                <a:cs typeface="Times New Roman" panose="02020603050405020304" pitchFamily="18" charset="0"/>
              </a:rPr>
              <a:t>Master </a:t>
            </a: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Reading</a:t>
            </a:r>
          </a:p>
        </p:txBody>
      </p:sp>
      <p:sp>
        <p:nvSpPr>
          <p:cNvPr id="3" name="Content Placeholder 2"/>
          <p:cNvSpPr>
            <a:spLocks noGrp="1"/>
          </p:cNvSpPr>
          <p:nvPr>
            <p:ph idx="1"/>
          </p:nvPr>
        </p:nvSpPr>
        <p:spPr>
          <a:xfrm>
            <a:off x="1870165" y="1825625"/>
            <a:ext cx="8619309" cy="4351338"/>
          </a:xfrm>
          <a:solidFill>
            <a:schemeClr val="accent6">
              <a:lumMod val="20000"/>
              <a:lumOff val="80000"/>
            </a:schemeClr>
          </a:solidFill>
        </p:spPr>
        <p:txBody>
          <a:bodyPr/>
          <a:lstStyle/>
          <a:p>
            <a:pPr marL="0" indent="0">
              <a:buNone/>
            </a:pPr>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Master the </a:t>
            </a:r>
            <a:r>
              <a:rPr lang="en-US" b="1" dirty="0" smtClean="0">
                <a:latin typeface="Times New Roman" panose="02020603050405020304" pitchFamily="18" charset="0"/>
                <a:cs typeface="Times New Roman" panose="02020603050405020304" pitchFamily="18" charset="0"/>
              </a:rPr>
              <a:t>Reading </a:t>
            </a:r>
            <a:r>
              <a:rPr lang="en-US" b="1" dirty="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is…</a:t>
            </a:r>
          </a:p>
          <a:p>
            <a:pPr lvl="0"/>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method</a:t>
            </a:r>
            <a:r>
              <a:rPr lang="en-US" dirty="0">
                <a:latin typeface="Times New Roman" panose="02020603050405020304" pitchFamily="18" charset="0"/>
                <a:cs typeface="Times New Roman" panose="02020603050405020304" pitchFamily="18" charset="0"/>
              </a:rPr>
              <a:t> of </a:t>
            </a:r>
            <a:r>
              <a:rPr lang="en-US" b="1" dirty="0">
                <a:latin typeface="Times New Roman" panose="02020603050405020304" pitchFamily="18" charset="0"/>
                <a:cs typeface="Times New Roman" panose="02020603050405020304" pitchFamily="18" charset="0"/>
              </a:rPr>
              <a:t>breaking down </a:t>
            </a:r>
            <a:r>
              <a:rPr lang="en-US" dirty="0">
                <a:latin typeface="Times New Roman" panose="02020603050405020304" pitchFamily="18" charset="0"/>
                <a:cs typeface="Times New Roman" panose="02020603050405020304" pitchFamily="18" charset="0"/>
              </a:rPr>
              <a:t>Questions, Answers and Text into smaller pieces of information</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a way of </a:t>
            </a:r>
            <a:r>
              <a:rPr lang="en-US" b="1" dirty="0">
                <a:latin typeface="Times New Roman" panose="02020603050405020304" pitchFamily="18" charset="0"/>
                <a:cs typeface="Times New Roman" panose="02020603050405020304" pitchFamily="18" charset="0"/>
              </a:rPr>
              <a:t>understanding</a:t>
            </a:r>
            <a:r>
              <a:rPr lang="en-US" dirty="0">
                <a:latin typeface="Times New Roman" panose="02020603050405020304" pitchFamily="18" charset="0"/>
                <a:cs typeface="Times New Roman" panose="02020603050405020304" pitchFamily="18" charset="0"/>
              </a:rPr>
              <a:t> how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test is </a:t>
            </a:r>
            <a:r>
              <a:rPr lang="en-US" b="1" dirty="0">
                <a:latin typeface="Times New Roman" panose="02020603050405020304" pitchFamily="18" charset="0"/>
                <a:cs typeface="Times New Roman" panose="02020603050405020304" pitchFamily="18" charset="0"/>
              </a:rPr>
              <a:t>designed</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guide</a:t>
            </a:r>
            <a:r>
              <a:rPr lang="en-US" dirty="0">
                <a:latin typeface="Times New Roman" panose="02020603050405020304" pitchFamily="18" charset="0"/>
                <a:cs typeface="Times New Roman" panose="02020603050405020304" pitchFamily="18" charset="0"/>
              </a:rPr>
              <a:t> to help you know </a:t>
            </a:r>
            <a:r>
              <a:rPr lang="en-US" b="1" dirty="0">
                <a:latin typeface="Times New Roman" panose="02020603050405020304" pitchFamily="18" charset="0"/>
                <a:cs typeface="Times New Roman" panose="02020603050405020304" pitchFamily="18" charset="0"/>
              </a:rPr>
              <a:t>what</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how</a:t>
            </a:r>
            <a:r>
              <a:rPr lang="en-US" dirty="0">
                <a:latin typeface="Times New Roman" panose="02020603050405020304" pitchFamily="18" charset="0"/>
                <a:cs typeface="Times New Roman" panose="02020603050405020304" pitchFamily="18" charset="0"/>
              </a:rPr>
              <a:t> to study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85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Autofit/>
          </a:bodyPr>
          <a:lstStyle/>
          <a:p>
            <a:r>
              <a:rPr lang="en-US" sz="3600" b="1" i="1" dirty="0" smtClean="0">
                <a:latin typeface="Times New Roman" panose="02020603050405020304" pitchFamily="18" charset="0"/>
                <a:cs typeface="Times New Roman" panose="02020603050405020304" pitchFamily="18" charset="0"/>
              </a:rPr>
              <a:t>WHY </a:t>
            </a:r>
            <a:r>
              <a:rPr lang="en-US" sz="3600" b="1" i="1" dirty="0">
                <a:latin typeface="Times New Roman" panose="02020603050405020304" pitchFamily="18" charset="0"/>
                <a:cs typeface="Times New Roman" panose="02020603050405020304" pitchFamily="18" charset="0"/>
              </a:rPr>
              <a:t>many students do not get the score they desire…</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lstStyle/>
          <a:p>
            <a:pPr marL="0" indent="0">
              <a:buNone/>
            </a:pPr>
            <a:r>
              <a:rPr lang="en-US" b="1" i="1" dirty="0">
                <a:latin typeface="Times New Roman" panose="02020603050405020304" pitchFamily="18" charset="0"/>
                <a:cs typeface="Times New Roman" panose="02020603050405020304" pitchFamily="18" charset="0"/>
              </a:rPr>
              <a:t>Test-takers try to read everything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Reading takes time, and unless you read slowly, you can easily get lost inside all the words and ideas.  But </a:t>
            </a:r>
            <a:r>
              <a:rPr lang="en-US" dirty="0" smtClean="0">
                <a:latin typeface="Times New Roman" panose="02020603050405020304" pitchFamily="18" charset="0"/>
                <a:cs typeface="Times New Roman" panose="02020603050405020304" pitchFamily="18" charset="0"/>
              </a:rPr>
              <a:t>the Questions </a:t>
            </a:r>
            <a:r>
              <a:rPr lang="en-US" dirty="0">
                <a:latin typeface="Times New Roman" panose="02020603050405020304" pitchFamily="18" charset="0"/>
                <a:cs typeface="Times New Roman" panose="02020603050405020304" pitchFamily="18" charset="0"/>
              </a:rPr>
              <a:t>don’t ask about every piece of information in a text.</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Let go of the desire to understand everything you read before answering questions.  You don’t need to </a:t>
            </a:r>
            <a:r>
              <a:rPr lang="en-US" b="1" i="1" dirty="0">
                <a:latin typeface="Times New Roman" panose="02020603050405020304" pitchFamily="18" charset="0"/>
                <a:cs typeface="Times New Roman" panose="02020603050405020304" pitchFamily="18" charset="0"/>
              </a:rPr>
              <a:t>know </a:t>
            </a:r>
            <a:r>
              <a:rPr lang="en-US" dirty="0">
                <a:latin typeface="Times New Roman" panose="02020603050405020304" pitchFamily="18" charset="0"/>
                <a:cs typeface="Times New Roman" panose="02020603050405020304" pitchFamily="18" charset="0"/>
              </a:rPr>
              <a:t>everything—you just need to know </a:t>
            </a:r>
            <a:r>
              <a:rPr lang="en-US" dirty="0">
                <a:solidFill>
                  <a:srgbClr val="FF0000"/>
                </a:solidFill>
                <a:latin typeface="Times New Roman" panose="02020603050405020304" pitchFamily="18" charset="0"/>
                <a:cs typeface="Times New Roman" panose="02020603050405020304" pitchFamily="18" charset="0"/>
              </a:rPr>
              <a:t>where to </a:t>
            </a:r>
            <a:r>
              <a:rPr lang="en-US" b="1" i="1" dirty="0">
                <a:solidFill>
                  <a:srgbClr val="FF0000"/>
                </a:solidFill>
                <a:latin typeface="Times New Roman" panose="02020603050405020304" pitchFamily="18" charset="0"/>
                <a:cs typeface="Times New Roman" panose="02020603050405020304" pitchFamily="18" charset="0"/>
              </a:rPr>
              <a:t>find </a:t>
            </a:r>
            <a:r>
              <a:rPr lang="en-US" dirty="0">
                <a:solidFill>
                  <a:srgbClr val="FF0000"/>
                </a:solidFill>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C2C35644-0C41-4B48-9FC5-1A1938F5D655}"/>
              </a:ext>
            </a:extLst>
          </p:cNvPr>
          <p:cNvSpPr txBox="1"/>
          <p:nvPr/>
        </p:nvSpPr>
        <p:spPr>
          <a:xfrm>
            <a:off x="1136342" y="3559946"/>
            <a:ext cx="9818703" cy="369332"/>
          </a:xfrm>
          <a:prstGeom prst="rect">
            <a:avLst/>
          </a:prstGeom>
          <a:noFill/>
        </p:spPr>
        <p:txBody>
          <a:bodyPr wrap="square" rtlCol="0">
            <a:spAutoFit/>
          </a:bodyPr>
          <a:lstStyle/>
          <a:p>
            <a:r>
              <a:rPr lang="th-TH" dirty="0"/>
              <a:t>การใช้อ่าน ใช้เวลาอย่างมาก ถ้าคุณอ่านช้า คุณสามารถเสียคะแนนได้ แต่คำถามของข้อสอบไม่ได้ถามทุกๆส่วนของข้อมูล</a:t>
            </a:r>
            <a:endParaRPr lang="en-US" dirty="0"/>
          </a:p>
        </p:txBody>
      </p:sp>
      <p:sp>
        <p:nvSpPr>
          <p:cNvPr id="6" name="TextBox 5">
            <a:extLst>
              <a:ext uri="{FF2B5EF4-FFF2-40B4-BE49-F238E27FC236}">
                <a16:creationId xmlns:a16="http://schemas.microsoft.com/office/drawing/2014/main" xmlns="" id="{90B005BF-74E9-42C1-8FA5-20E84D92119E}"/>
              </a:ext>
            </a:extLst>
          </p:cNvPr>
          <p:cNvSpPr txBox="1"/>
          <p:nvPr/>
        </p:nvSpPr>
        <p:spPr>
          <a:xfrm>
            <a:off x="1136341" y="5381348"/>
            <a:ext cx="9818703" cy="369332"/>
          </a:xfrm>
          <a:prstGeom prst="rect">
            <a:avLst/>
          </a:prstGeom>
          <a:noFill/>
        </p:spPr>
        <p:txBody>
          <a:bodyPr wrap="square" rtlCol="0">
            <a:spAutoFit/>
          </a:bodyPr>
          <a:lstStyle/>
          <a:p>
            <a:r>
              <a:rPr lang="th-TH" dirty="0"/>
              <a:t>เรามาเริ่มการที่จะทำให้คุณเข้าใจทุกอย่าง ก่อนที่คุณจะตอบคำถาม แต่คุณก็ไม่จำเป็นต้องรู้ทั้งหมด เพียงแต่คุณแค่รู้ว่า ต้องไปหามันจากที่ไหน</a:t>
            </a:r>
            <a:endParaRPr lang="en-US" dirty="0"/>
          </a:p>
        </p:txBody>
      </p:sp>
    </p:spTree>
    <p:extLst>
      <p:ext uri="{BB962C8B-B14F-4D97-AF65-F5344CB8AC3E}">
        <p14:creationId xmlns:p14="http://schemas.microsoft.com/office/powerpoint/2010/main" val="3768422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054"/>
            <a:ext cx="10515600" cy="1325563"/>
          </a:xfrm>
          <a:solidFill>
            <a:schemeClr val="accent1">
              <a:lumMod val="40000"/>
              <a:lumOff val="60000"/>
            </a:schemeClr>
          </a:solidFill>
        </p:spPr>
        <p:txBody>
          <a:bodyPr/>
          <a:lstStyle/>
          <a:p>
            <a:pPr algn="ctr"/>
            <a:r>
              <a:rPr lang="en-US" b="1" dirty="0" smtClean="0">
                <a:latin typeface="Times New Roman" panose="02020603050405020304" pitchFamily="18" charset="0"/>
                <a:cs typeface="Times New Roman" panose="02020603050405020304" pitchFamily="18" charset="0"/>
              </a:rPr>
              <a:t>Rules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76983"/>
            <a:ext cx="10515600" cy="5176067"/>
          </a:xfrm>
          <a:solidFill>
            <a:schemeClr val="accent6">
              <a:lumMod val="20000"/>
              <a:lumOff val="80000"/>
            </a:schemeClr>
          </a:solidFill>
        </p:spPr>
        <p:txBody>
          <a:bodyPr>
            <a:normAutofit fontScale="92500"/>
          </a:bodyPr>
          <a:lstStyle/>
          <a:p>
            <a:pPr marL="0" indent="0" algn="ctr">
              <a:buNone/>
            </a:pPr>
            <a:r>
              <a:rPr lang="en-US" b="1" i="1" dirty="0">
                <a:latin typeface="Times New Roman" panose="02020603050405020304" pitchFamily="18" charset="0"/>
                <a:cs typeface="Times New Roman" panose="02020603050405020304" pitchFamily="18" charset="0"/>
              </a:rPr>
              <a:t>RULE #1:</a:t>
            </a:r>
            <a:endParaRPr lang="en-US" dirty="0">
              <a:latin typeface="Times New Roman" panose="02020603050405020304" pitchFamily="18" charset="0"/>
              <a:cs typeface="Times New Roman" panose="02020603050405020304" pitchFamily="18" charset="0"/>
            </a:endParaRPr>
          </a:p>
          <a:p>
            <a:pPr marL="0" indent="0" algn="ctr">
              <a:buNone/>
            </a:pPr>
            <a:r>
              <a:rPr lang="en-US" b="1" i="1" dirty="0">
                <a:solidFill>
                  <a:srgbClr val="FF0000"/>
                </a:solidFill>
                <a:latin typeface="Times New Roman" panose="02020603050405020304" pitchFamily="18" charset="0"/>
                <a:cs typeface="Times New Roman" panose="02020603050405020304" pitchFamily="18" charset="0"/>
              </a:rPr>
              <a:t>“</a:t>
            </a:r>
            <a:r>
              <a:rPr lang="en-US" b="1" dirty="0">
                <a:solidFill>
                  <a:srgbClr val="FF0000"/>
                </a:solidFill>
                <a:latin typeface="Times New Roman" panose="02020603050405020304" pitchFamily="18" charset="0"/>
                <a:cs typeface="Times New Roman" panose="02020603050405020304" pitchFamily="18" charset="0"/>
              </a:rPr>
              <a:t>The location of a word is often more important than completely understanding a sentence.”</a:t>
            </a:r>
            <a:endParaRPr lang="en-US" dirty="0">
              <a:solidFill>
                <a:srgbClr val="FF0000"/>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r>
              <a:rPr lang="en-US" b="1" i="1" dirty="0">
                <a:latin typeface="Times New Roman" panose="02020603050405020304" pitchFamily="18" charset="0"/>
                <a:cs typeface="Times New Roman" panose="02020603050405020304" pitchFamily="18" charset="0"/>
              </a:rPr>
              <a:t>Test-takers spend time trying to find correct answers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When taking a test, it is </a:t>
            </a:r>
            <a:r>
              <a:rPr lang="en-US" i="1" dirty="0">
                <a:latin typeface="Times New Roman" panose="02020603050405020304" pitchFamily="18" charset="0"/>
                <a:cs typeface="Times New Roman" panose="02020603050405020304" pitchFamily="18" charset="0"/>
              </a:rPr>
              <a:t>most important</a:t>
            </a:r>
            <a:r>
              <a:rPr lang="en-US" dirty="0">
                <a:latin typeface="Times New Roman" panose="02020603050405020304" pitchFamily="18" charset="0"/>
                <a:cs typeface="Times New Roman" panose="02020603050405020304" pitchFamily="18" charset="0"/>
              </a:rPr>
              <a:t> to find correct answers…right?</a:t>
            </a:r>
          </a:p>
          <a:p>
            <a:pPr marL="0" indent="0" algn="ctr">
              <a:buNone/>
            </a:pPr>
            <a:r>
              <a:rPr lang="en-US" b="1" dirty="0">
                <a:solidFill>
                  <a:srgbClr val="FF0000"/>
                </a:solidFill>
                <a:latin typeface="Times New Roman" panose="02020603050405020304" pitchFamily="18" charset="0"/>
                <a:cs typeface="Times New Roman" panose="02020603050405020304" pitchFamily="18" charset="0"/>
              </a:rPr>
              <a:t>WRONG!</a:t>
            </a:r>
            <a:endParaRPr lang="en-US" dirty="0">
              <a:solidFill>
                <a:srgbClr val="FF0000"/>
              </a:solidFill>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Students spend a lot of time and energy trying to make sure they have found the correct answers, but often it is </a:t>
            </a:r>
            <a:r>
              <a:rPr lang="en-US" b="1" dirty="0">
                <a:solidFill>
                  <a:srgbClr val="7030A0"/>
                </a:solidFill>
                <a:latin typeface="Times New Roman" panose="02020603050405020304" pitchFamily="18" charset="0"/>
                <a:cs typeface="Times New Roman" panose="02020603050405020304" pitchFamily="18" charset="0"/>
              </a:rPr>
              <a:t>easier</a:t>
            </a:r>
            <a:r>
              <a:rPr lang="en-US" dirty="0">
                <a:latin typeface="Times New Roman" panose="02020603050405020304" pitchFamily="18" charset="0"/>
                <a:cs typeface="Times New Roman" panose="02020603050405020304" pitchFamily="18" charset="0"/>
              </a:rPr>
              <a:t> to find for wrong answer choices.  </a:t>
            </a:r>
          </a:p>
          <a:p>
            <a:r>
              <a:rPr lang="en-US" dirty="0">
                <a:latin typeface="Times New Roman" panose="02020603050405020304" pitchFamily="18" charset="0"/>
                <a:cs typeface="Times New Roman" panose="02020603050405020304" pitchFamily="18" charset="0"/>
              </a:rPr>
              <a:t>Wrong answer choices are often </a:t>
            </a:r>
            <a:r>
              <a:rPr lang="en-US" b="1" dirty="0">
                <a:solidFill>
                  <a:srgbClr val="0070C0"/>
                </a:solidFill>
                <a:latin typeface="Times New Roman" panose="02020603050405020304" pitchFamily="18" charset="0"/>
                <a:cs typeface="Times New Roman" panose="02020603050405020304" pitchFamily="18" charset="0"/>
              </a:rPr>
              <a:t>wrong for very simple reasons</a:t>
            </a:r>
            <a:r>
              <a:rPr lang="en-US" dirty="0">
                <a:latin typeface="Times New Roman" panose="02020603050405020304" pitchFamily="18" charset="0"/>
                <a:cs typeface="Times New Roman" panose="02020603050405020304" pitchFamily="18" charset="0"/>
              </a:rPr>
              <a:t>—correct answers are often </a:t>
            </a:r>
            <a:r>
              <a:rPr lang="en-US" b="1" dirty="0">
                <a:solidFill>
                  <a:srgbClr val="0070C0"/>
                </a:solidFill>
                <a:latin typeface="Times New Roman" panose="02020603050405020304" pitchFamily="18" charset="0"/>
                <a:cs typeface="Times New Roman" panose="02020603050405020304" pitchFamily="18" charset="0"/>
              </a:rPr>
              <a:t>correct for very complex reasons</a:t>
            </a:r>
            <a:r>
              <a:rPr lang="en-US" dirty="0">
                <a:solidFill>
                  <a:srgbClr val="0070C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85A17D67-42C5-422E-B033-47978E64FA94}"/>
              </a:ext>
            </a:extLst>
          </p:cNvPr>
          <p:cNvSpPr txBox="1"/>
          <p:nvPr/>
        </p:nvSpPr>
        <p:spPr>
          <a:xfrm>
            <a:off x="3983114" y="2602546"/>
            <a:ext cx="4225771" cy="369332"/>
          </a:xfrm>
          <a:prstGeom prst="rect">
            <a:avLst/>
          </a:prstGeom>
          <a:noFill/>
        </p:spPr>
        <p:txBody>
          <a:bodyPr wrap="square" rtlCol="0">
            <a:spAutoFit/>
          </a:bodyPr>
          <a:lstStyle/>
          <a:p>
            <a:pPr algn="ctr"/>
            <a:r>
              <a:rPr lang="th-TH" dirty="0"/>
              <a:t>ตำแหน่งของคำ มีความสำคัญมากกว่า การเข้าใจทั้งประโยค</a:t>
            </a:r>
            <a:endParaRPr lang="en-US" dirty="0"/>
          </a:p>
        </p:txBody>
      </p:sp>
    </p:spTree>
    <p:extLst>
      <p:ext uri="{BB962C8B-B14F-4D97-AF65-F5344CB8AC3E}">
        <p14:creationId xmlns:p14="http://schemas.microsoft.com/office/powerpoint/2010/main" val="3136842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b="1" dirty="0" smtClean="0">
                <a:latin typeface="Times New Roman" panose="02020603050405020304" pitchFamily="18" charset="0"/>
                <a:cs typeface="Times New Roman" panose="02020603050405020304" pitchFamily="18" charset="0"/>
              </a:rPr>
              <a:t>Reading Skills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There are a few very important skills you need to work on before you can </a:t>
            </a:r>
            <a:r>
              <a:rPr lang="en-US" dirty="0" smtClean="0">
                <a:latin typeface="Times New Roman" panose="02020603050405020304" pitchFamily="18" charset="0"/>
                <a:cs typeface="Times New Roman" panose="02020603050405020304" pitchFamily="18" charset="0"/>
              </a:rPr>
              <a:t>reading test. </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Here are the most important ones!</a:t>
            </a:r>
          </a:p>
          <a:p>
            <a:pPr lvl="0"/>
            <a:r>
              <a:rPr lang="en-US" b="1" u="sng" dirty="0">
                <a:latin typeface="Times New Roman" panose="02020603050405020304" pitchFamily="18" charset="0"/>
                <a:cs typeface="Times New Roman" panose="02020603050405020304" pitchFamily="18" charset="0"/>
                <a:hlinkClick r:id="rId2"/>
              </a:rPr>
              <a:t>Skimming Text</a:t>
            </a:r>
            <a:endParaRPr lang="en-US" dirty="0">
              <a:latin typeface="Times New Roman" panose="02020603050405020304" pitchFamily="18" charset="0"/>
              <a:cs typeface="Times New Roman" panose="02020603050405020304" pitchFamily="18" charset="0"/>
            </a:endParaRPr>
          </a:p>
          <a:p>
            <a:pPr lvl="0"/>
            <a:r>
              <a:rPr lang="en-US" b="1" u="sng" dirty="0">
                <a:latin typeface="Times New Roman" panose="02020603050405020304" pitchFamily="18" charset="0"/>
                <a:cs typeface="Times New Roman" panose="02020603050405020304" pitchFamily="18" charset="0"/>
                <a:hlinkClick r:id="rId3"/>
              </a:rPr>
              <a:t>Scanning Text</a:t>
            </a:r>
            <a:endParaRPr lang="en-US" dirty="0">
              <a:latin typeface="Times New Roman" panose="02020603050405020304" pitchFamily="18" charset="0"/>
              <a:cs typeface="Times New Roman" panose="02020603050405020304" pitchFamily="18" charset="0"/>
            </a:endParaRPr>
          </a:p>
          <a:p>
            <a:pPr marL="0" lv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167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433"/>
            <a:ext cx="10515600" cy="745218"/>
          </a:xfrm>
          <a:solidFill>
            <a:schemeClr val="accent1">
              <a:lumMod val="20000"/>
              <a:lumOff val="80000"/>
            </a:schemeClr>
          </a:solidFill>
        </p:spPr>
        <p:txBody>
          <a:bodyPr/>
          <a:lstStyle/>
          <a:p>
            <a:pPr algn="ctr"/>
            <a:r>
              <a:rPr lang="en-US" b="1" dirty="0">
                <a:latin typeface="Times New Roman" panose="02020603050405020304" pitchFamily="18" charset="0"/>
                <a:cs typeface="Times New Roman" panose="02020603050405020304" pitchFamily="18" charset="0"/>
              </a:rPr>
              <a:t>Skimming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20231"/>
            <a:ext cx="10515600" cy="5332820"/>
          </a:xfrm>
          <a:solidFill>
            <a:schemeClr val="accent6">
              <a:lumMod val="20000"/>
              <a:lumOff val="80000"/>
            </a:schemeClr>
          </a:solidFill>
        </p:spPr>
        <p:txBody>
          <a:bodyPr>
            <a:normAutofit fontScale="92500" lnSpcReduction="10000"/>
          </a:bodyPr>
          <a:lstStyle/>
          <a:p>
            <a:pPr marL="0" indent="0" algn="just">
              <a:buNone/>
            </a:pPr>
            <a:r>
              <a:rPr lang="en-US" dirty="0">
                <a:latin typeface="Times New Roman" panose="02020603050405020304" pitchFamily="18" charset="0"/>
                <a:cs typeface="Times New Roman" panose="02020603050405020304" pitchFamily="18" charset="0"/>
              </a:rPr>
              <a:t>One of the </a:t>
            </a:r>
            <a:r>
              <a:rPr lang="en-US" b="1" dirty="0">
                <a:latin typeface="Times New Roman" panose="02020603050405020304" pitchFamily="18" charset="0"/>
                <a:cs typeface="Times New Roman" panose="02020603050405020304" pitchFamily="18" charset="0"/>
              </a:rPr>
              <a:t>most important skills </a:t>
            </a:r>
            <a:r>
              <a:rPr lang="en-US" dirty="0">
                <a:latin typeface="Times New Roman" panose="02020603050405020304" pitchFamily="18" charset="0"/>
                <a:cs typeface="Times New Roman" panose="02020603050405020304" pitchFamily="18" charset="0"/>
              </a:rPr>
              <a:t>you will need to </a:t>
            </a:r>
            <a:r>
              <a:rPr lang="en-US" dirty="0" smtClean="0">
                <a:latin typeface="Times New Roman" panose="02020603050405020304" pitchFamily="18" charset="0"/>
                <a:cs typeface="Times New Roman" panose="02020603050405020304" pitchFamily="18" charset="0"/>
              </a:rPr>
              <a:t>develop. </a:t>
            </a:r>
            <a:r>
              <a:rPr lang="en-US" dirty="0">
                <a:solidFill>
                  <a:srgbClr val="FF0000"/>
                </a:solidFill>
                <a:latin typeface="Times New Roman" panose="02020603050405020304" pitchFamily="18" charset="0"/>
                <a:cs typeface="Times New Roman" panose="02020603050405020304" pitchFamily="18" charset="0"/>
              </a:rPr>
              <a:t>Skimming</a:t>
            </a:r>
            <a:r>
              <a:rPr lang="en-US" dirty="0">
                <a:latin typeface="Times New Roman" panose="02020603050405020304" pitchFamily="18" charset="0"/>
                <a:cs typeface="Times New Roman" panose="02020603050405020304" pitchFamily="18" charset="0"/>
              </a:rPr>
              <a:t>—this will help you </a:t>
            </a:r>
            <a:r>
              <a:rPr lang="en-US" dirty="0" smtClean="0">
                <a:latin typeface="Times New Roman" panose="02020603050405020304" pitchFamily="18" charset="0"/>
                <a:cs typeface="Times New Roman" panose="02020603050405020304" pitchFamily="18" charset="0"/>
              </a:rPr>
              <a:t>with Reading </a:t>
            </a:r>
            <a:r>
              <a:rPr lang="en-US" dirty="0">
                <a:latin typeface="Times New Roman" panose="02020603050405020304" pitchFamily="18" charset="0"/>
                <a:cs typeface="Times New Roman" panose="02020603050405020304" pitchFamily="18" charset="0"/>
              </a:rPr>
              <a:t>Comprehension, especially with Inference Questions.  </a:t>
            </a:r>
          </a:p>
          <a:p>
            <a:pPr algn="just"/>
            <a:r>
              <a:rPr lang="en-US" dirty="0">
                <a:latin typeface="Times New Roman" panose="02020603050405020304" pitchFamily="18" charset="0"/>
                <a:cs typeface="Times New Roman" panose="02020603050405020304" pitchFamily="18" charset="0"/>
              </a:rPr>
              <a:t>Skimming means to </a:t>
            </a:r>
            <a:r>
              <a:rPr lang="en-US" b="1" dirty="0">
                <a:latin typeface="Times New Roman" panose="02020603050405020304" pitchFamily="18" charset="0"/>
                <a:cs typeface="Times New Roman" panose="02020603050405020304" pitchFamily="18" charset="0"/>
              </a:rPr>
              <a:t>quickly look</a:t>
            </a:r>
            <a:r>
              <a:rPr lang="en-US" dirty="0">
                <a:latin typeface="Times New Roman" panose="02020603050405020304" pitchFamily="18" charset="0"/>
                <a:cs typeface="Times New Roman" panose="02020603050405020304" pitchFamily="18" charset="0"/>
              </a:rPr>
              <a:t> through a Text, focusing only on certain words.  These words give you an understanding of the </a:t>
            </a:r>
            <a:r>
              <a:rPr lang="en-US" b="1" dirty="0">
                <a:latin typeface="Times New Roman" panose="02020603050405020304" pitchFamily="18" charset="0"/>
                <a:cs typeface="Times New Roman" panose="02020603050405020304" pitchFamily="18" charset="0"/>
              </a:rPr>
              <a:t>general information</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ideas</a:t>
            </a:r>
            <a:r>
              <a:rPr lang="en-US" dirty="0">
                <a:latin typeface="Times New Roman" panose="02020603050405020304" pitchFamily="18" charset="0"/>
                <a:cs typeface="Times New Roman" panose="02020603050405020304" pitchFamily="18" charset="0"/>
              </a:rPr>
              <a:t> in the Text.</a:t>
            </a:r>
          </a:p>
          <a:p>
            <a:pPr marL="0" indent="0">
              <a:buNone/>
            </a:pPr>
            <a:endParaRPr lang="en-US" dirty="0"/>
          </a:p>
          <a:p>
            <a:pPr marL="0" indent="0">
              <a:buNone/>
            </a:pPr>
            <a:r>
              <a:rPr lang="en-US" b="1" i="1" dirty="0">
                <a:solidFill>
                  <a:srgbClr val="FF0000"/>
                </a:solidFill>
              </a:rPr>
              <a:t>Note: The key to Skimming is to </a:t>
            </a:r>
            <a:r>
              <a:rPr lang="en-US" b="1" i="1" u="sng" dirty="0">
                <a:solidFill>
                  <a:srgbClr val="FF0000"/>
                </a:solidFill>
              </a:rPr>
              <a:t>NOT READ</a:t>
            </a:r>
            <a:r>
              <a:rPr lang="en-US" b="1" i="1" dirty="0">
                <a:solidFill>
                  <a:srgbClr val="FF0000"/>
                </a:solidFill>
              </a:rPr>
              <a:t> every word.</a:t>
            </a:r>
            <a:endParaRPr lang="en-US" dirty="0">
              <a:solidFill>
                <a:srgbClr val="FF0000"/>
              </a:solidFill>
            </a:endParaRPr>
          </a:p>
          <a:p>
            <a:pPr marL="0" indent="0">
              <a:buNone/>
            </a:pPr>
            <a:r>
              <a:rPr lang="en-US" dirty="0"/>
              <a:t>Instead, focus on the following kinds of Key Words:</a:t>
            </a:r>
          </a:p>
          <a:p>
            <a:pPr lvl="0"/>
            <a:r>
              <a:rPr lang="en-US" b="1" dirty="0"/>
              <a:t>Subject</a:t>
            </a:r>
            <a:r>
              <a:rPr lang="en-US" dirty="0"/>
              <a:t> or </a:t>
            </a:r>
            <a:r>
              <a:rPr lang="en-US" b="1" dirty="0"/>
              <a:t>Object</a:t>
            </a:r>
            <a:r>
              <a:rPr lang="en-US" dirty="0"/>
              <a:t> of each sentence</a:t>
            </a:r>
          </a:p>
          <a:p>
            <a:pPr lvl="0"/>
            <a:r>
              <a:rPr lang="en-US" b="1" dirty="0"/>
              <a:t>Action Verbs</a:t>
            </a:r>
            <a:r>
              <a:rPr lang="en-US" dirty="0"/>
              <a:t> (i.e., verb that describe a </a:t>
            </a:r>
            <a:r>
              <a:rPr lang="en-US" b="1" dirty="0"/>
              <a:t>clear action</a:t>
            </a:r>
            <a:r>
              <a:rPr lang="en-US" dirty="0"/>
              <a:t>, such as “delete”)</a:t>
            </a:r>
          </a:p>
          <a:p>
            <a:pPr lvl="0"/>
            <a:r>
              <a:rPr lang="en-US" b="1" dirty="0"/>
              <a:t>Helping Verbs </a:t>
            </a:r>
            <a:r>
              <a:rPr lang="en-US" dirty="0"/>
              <a:t>(i.e., verbs such as “</a:t>
            </a:r>
            <a:r>
              <a:rPr lang="en-US" dirty="0">
                <a:solidFill>
                  <a:srgbClr val="FF0000"/>
                </a:solidFill>
              </a:rPr>
              <a:t>need to</a:t>
            </a:r>
            <a:r>
              <a:rPr lang="en-US" dirty="0"/>
              <a:t>”, “</a:t>
            </a:r>
            <a:r>
              <a:rPr lang="en-US" dirty="0">
                <a:solidFill>
                  <a:srgbClr val="FF0000"/>
                </a:solidFill>
              </a:rPr>
              <a:t>can</a:t>
            </a:r>
            <a:r>
              <a:rPr lang="en-US" dirty="0"/>
              <a:t>”, or “</a:t>
            </a:r>
            <a:r>
              <a:rPr lang="en-US" dirty="0">
                <a:solidFill>
                  <a:srgbClr val="FF0000"/>
                </a:solidFill>
              </a:rPr>
              <a:t>will</a:t>
            </a:r>
            <a:r>
              <a:rPr lang="en-US" dirty="0"/>
              <a:t>”)</a:t>
            </a:r>
          </a:p>
          <a:p>
            <a:pPr lvl="0"/>
            <a:r>
              <a:rPr lang="en-US" b="1" dirty="0"/>
              <a:t>Strong</a:t>
            </a:r>
            <a:r>
              <a:rPr lang="en-US" dirty="0"/>
              <a:t> </a:t>
            </a:r>
            <a:r>
              <a:rPr lang="en-US" b="1" dirty="0"/>
              <a:t>Adjectives</a:t>
            </a:r>
            <a:endParaRPr lang="en-US" dirty="0"/>
          </a:p>
          <a:p>
            <a:endParaRPr lang="en-US" dirty="0"/>
          </a:p>
        </p:txBody>
      </p:sp>
      <p:sp>
        <p:nvSpPr>
          <p:cNvPr id="5" name="TextBox 4">
            <a:extLst>
              <a:ext uri="{FF2B5EF4-FFF2-40B4-BE49-F238E27FC236}">
                <a16:creationId xmlns:a16="http://schemas.microsoft.com/office/drawing/2014/main" xmlns="" id="{36FB9F94-5C0C-4F90-8374-33DABE5365F4}"/>
              </a:ext>
            </a:extLst>
          </p:cNvPr>
          <p:cNvSpPr txBox="1"/>
          <p:nvPr/>
        </p:nvSpPr>
        <p:spPr>
          <a:xfrm>
            <a:off x="1009094" y="3192818"/>
            <a:ext cx="10344705" cy="369332"/>
          </a:xfrm>
          <a:prstGeom prst="rect">
            <a:avLst/>
          </a:prstGeom>
          <a:noFill/>
        </p:spPr>
        <p:txBody>
          <a:bodyPr wrap="square" rtlCol="0">
            <a:spAutoFit/>
          </a:bodyPr>
          <a:lstStyle/>
          <a:p>
            <a:pPr algn="ctr"/>
            <a:r>
              <a:rPr lang="en-US" dirty="0"/>
              <a:t>Skimming </a:t>
            </a:r>
            <a:r>
              <a:rPr lang="th-TH" dirty="0"/>
              <a:t>หมายถึง การมองเร็วผ่าน เนื้อหา เป็นอ่านเน้นเน้น คำ ที่สำคัญเท่านั้น คำเหล่านี้จะสามารถทำให้คุณเข้าใจถึงเนื้อหาโดยรวม หรือว่าความคิดของเนื้อหา</a:t>
            </a:r>
            <a:endParaRPr lang="en-US" dirty="0"/>
          </a:p>
        </p:txBody>
      </p:sp>
    </p:spTree>
    <p:extLst>
      <p:ext uri="{BB962C8B-B14F-4D97-AF65-F5344CB8AC3E}">
        <p14:creationId xmlns:p14="http://schemas.microsoft.com/office/powerpoint/2010/main" val="2952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2938</TotalTime>
  <Words>1098</Words>
  <Application>Microsoft Office PowerPoint</Application>
  <PresentationFormat>Widescreen</PresentationFormat>
  <Paragraphs>156</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Cordia New</vt:lpstr>
      <vt:lpstr>Times New Roman</vt:lpstr>
      <vt:lpstr>Office Theme</vt:lpstr>
      <vt:lpstr>  NTC English Test (Reading/Listening Guideline)                                                  BY: Dr. Herb                                                          </vt:lpstr>
      <vt:lpstr>PowerPoint Presentation</vt:lpstr>
      <vt:lpstr>PowerPoint Presentation</vt:lpstr>
      <vt:lpstr>Reading Exam Format</vt:lpstr>
      <vt:lpstr>Master the Reading</vt:lpstr>
      <vt:lpstr>WHY many students do not get the score they desire…</vt:lpstr>
      <vt:lpstr>Rules</vt:lpstr>
      <vt:lpstr>Reading Skills </vt:lpstr>
      <vt:lpstr>Skimming</vt:lpstr>
      <vt:lpstr>IMPORTANCE OF SKIMMING</vt:lpstr>
      <vt:lpstr>PowerPoint Presentation</vt:lpstr>
      <vt:lpstr>PowerPoint Presentation</vt:lpstr>
      <vt:lpstr>Scanning </vt:lpstr>
      <vt:lpstr>PowerPoint Presentation</vt:lpstr>
      <vt:lpstr>PowerPoint Presentation</vt:lpstr>
      <vt:lpstr>The most expensive Taco in the world costs more than $25,000. You can buy it at a resort in Mexico. Chefs have special beef from Japan flown in for this food. They also use a special ingredient called caviar. Fish eggs are used to make caviar. The fish eggs come from a special white fish.</vt:lpstr>
      <vt:lpstr>Reading Comprehension </vt:lpstr>
      <vt:lpstr> Reading Comprehension STRATEGY#1 “Extreme Inferences” </vt:lpstr>
      <vt:lpstr>PowerPoint Presentation</vt:lpstr>
      <vt:lpstr> Reading Comprehension STRATEGY #2 “Topic-Related Wrong Answer Choices” </vt:lpstr>
      <vt:lpstr>PowerPoint Presentation</vt:lpstr>
      <vt:lpstr>PowerPoint Presentation</vt:lpstr>
      <vt:lpstr>Listening skills</vt:lpstr>
      <vt:lpstr>Why Listening test?</vt:lpstr>
      <vt:lpstr>PowerPoint Presentation</vt:lpstr>
      <vt:lpstr>Trial sample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TOEIC  (Test of English for International Communication)</dc:title>
  <dc:creator>agbesi keteku</dc:creator>
  <cp:lastModifiedBy>agbesi keteku</cp:lastModifiedBy>
  <cp:revision>88</cp:revision>
  <dcterms:created xsi:type="dcterms:W3CDTF">2020-07-24T04:47:31Z</dcterms:created>
  <dcterms:modified xsi:type="dcterms:W3CDTF">2021-05-20T01:18:09Z</dcterms:modified>
</cp:coreProperties>
</file>