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62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92FC"/>
    <a:srgbClr val="00FF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138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995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39885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071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141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2600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3391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971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295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857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91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445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767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24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461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27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1BB74-A256-434C-88E0-4740C395D97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323147E-1893-4935-BFB7-91D1189E85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561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กล่องข้อความ 1">
            <a:extLst>
              <a:ext uri="{FF2B5EF4-FFF2-40B4-BE49-F238E27FC236}">
                <a16:creationId xmlns:a16="http://schemas.microsoft.com/office/drawing/2014/main" id="{AFA90270-12E4-448F-B0D1-329C9AA4EDE1}"/>
              </a:ext>
            </a:extLst>
          </p:cNvPr>
          <p:cNvSpPr txBox="1"/>
          <p:nvPr/>
        </p:nvSpPr>
        <p:spPr>
          <a:xfrm>
            <a:off x="796834" y="663296"/>
            <a:ext cx="24906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Quantifiers</a:t>
            </a:r>
          </a:p>
        </p:txBody>
      </p:sp>
      <p:sp>
        <p:nvSpPr>
          <p:cNvPr id="3" name="กล่องข้อความ 2">
            <a:extLst>
              <a:ext uri="{FF2B5EF4-FFF2-40B4-BE49-F238E27FC236}">
                <a16:creationId xmlns:a16="http://schemas.microsoft.com/office/drawing/2014/main" id="{AD583B60-CA4F-473B-9BEA-E3F3F30DC5C9}"/>
              </a:ext>
            </a:extLst>
          </p:cNvPr>
          <p:cNvSpPr txBox="1"/>
          <p:nvPr/>
        </p:nvSpPr>
        <p:spPr>
          <a:xfrm>
            <a:off x="261256" y="1629479"/>
            <a:ext cx="80989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000" b="1" u="sng" dirty="0"/>
              <a:t>วิธีการใช้</a:t>
            </a:r>
            <a:r>
              <a:rPr lang="en-US" sz="3000" b="1" dirty="0"/>
              <a:t>: </a:t>
            </a:r>
            <a:r>
              <a:rPr lang="th-TH" sz="3000" b="1" dirty="0"/>
              <a:t>ใช้ </a:t>
            </a:r>
            <a:r>
              <a:rPr lang="en-US" sz="3000" b="1" u="sng" dirty="0"/>
              <a:t>some</a:t>
            </a:r>
            <a:r>
              <a:rPr lang="en-US" sz="3000" b="1" dirty="0"/>
              <a:t> </a:t>
            </a:r>
            <a:r>
              <a:rPr lang="th-TH" sz="3000" b="1" dirty="0"/>
              <a:t>กับคำนามนับได้พหูพจน์ และคำนามนับไม่ได้ ในประโยคบอกเล่า ประโยคคำถามที่แสดงการร้องขอและการเสนอให้</a:t>
            </a:r>
            <a:endParaRPr lang="en-US" sz="3000" b="1" u="sng" dirty="0"/>
          </a:p>
        </p:txBody>
      </p:sp>
      <p:sp>
        <p:nvSpPr>
          <p:cNvPr id="8" name="กล่องข้อความ 7">
            <a:extLst>
              <a:ext uri="{FF2B5EF4-FFF2-40B4-BE49-F238E27FC236}">
                <a16:creationId xmlns:a16="http://schemas.microsoft.com/office/drawing/2014/main" id="{7569CE6B-C168-4824-9D81-08094B27AE1F}"/>
              </a:ext>
            </a:extLst>
          </p:cNvPr>
          <p:cNvSpPr txBox="1"/>
          <p:nvPr/>
        </p:nvSpPr>
        <p:spPr>
          <a:xfrm>
            <a:off x="261256" y="2690336"/>
            <a:ext cx="68188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000" b="1" u="sng" dirty="0"/>
              <a:t>ตัวอย่าง</a:t>
            </a:r>
            <a:r>
              <a:rPr lang="en-US" sz="3000" b="1" dirty="0"/>
              <a:t>:</a:t>
            </a:r>
          </a:p>
          <a:p>
            <a:r>
              <a:rPr lang="en-US" sz="3000" dirty="0"/>
              <a:t>John’s bought </a:t>
            </a:r>
            <a:r>
              <a:rPr lang="en-US" sz="3000" b="1" u="sng" dirty="0"/>
              <a:t>some</a:t>
            </a:r>
            <a:r>
              <a:rPr lang="en-US" sz="3000" dirty="0"/>
              <a:t> biscuits.</a:t>
            </a:r>
          </a:p>
          <a:p>
            <a:r>
              <a:rPr lang="th-TH" sz="3000" dirty="0"/>
              <a:t>(จอห์นได้</a:t>
            </a:r>
            <a:r>
              <a:rPr lang="th-TH" sz="3000" dirty="0" err="1"/>
              <a:t>ซื้</a:t>
            </a:r>
            <a:r>
              <a:rPr lang="th-TH" sz="3000" dirty="0"/>
              <a:t>อบิสก</a:t>
            </a:r>
            <a:r>
              <a:rPr lang="th-TH" sz="3000" dirty="0" err="1"/>
              <a:t>ิต</a:t>
            </a:r>
            <a:r>
              <a:rPr lang="th-TH" sz="3000" dirty="0"/>
              <a:t>มา</a:t>
            </a:r>
            <a:r>
              <a:rPr lang="th-TH" sz="3000" b="1" u="sng" dirty="0"/>
              <a:t>จำนวนหนึ่ง</a:t>
            </a:r>
            <a:r>
              <a:rPr lang="th-TH" sz="3000" dirty="0"/>
              <a:t>)</a:t>
            </a:r>
            <a:endParaRPr lang="en-US" sz="3000" dirty="0"/>
          </a:p>
        </p:txBody>
      </p:sp>
      <p:sp>
        <p:nvSpPr>
          <p:cNvPr id="4" name="แผนผังลำดับงาน: การเตรียมการ 3">
            <a:extLst>
              <a:ext uri="{FF2B5EF4-FFF2-40B4-BE49-F238E27FC236}">
                <a16:creationId xmlns:a16="http://schemas.microsoft.com/office/drawing/2014/main" id="{E349F010-EA48-4571-A686-204FC8576A21}"/>
              </a:ext>
            </a:extLst>
          </p:cNvPr>
          <p:cNvSpPr/>
          <p:nvPr/>
        </p:nvSpPr>
        <p:spPr>
          <a:xfrm>
            <a:off x="3376748" y="456405"/>
            <a:ext cx="2076995" cy="960400"/>
          </a:xfrm>
          <a:prstGeom prst="flowChartPreparati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tx1"/>
                </a:solidFill>
              </a:rPr>
              <a:t>some</a:t>
            </a: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F8646220-EB77-49F4-A633-D33586C07C98}"/>
              </a:ext>
            </a:extLst>
          </p:cNvPr>
          <p:cNvSpPr txBox="1"/>
          <p:nvPr/>
        </p:nvSpPr>
        <p:spPr>
          <a:xfrm>
            <a:off x="261256" y="4167664"/>
            <a:ext cx="5904411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000" dirty="0"/>
              <a:t>Could I have </a:t>
            </a:r>
            <a:r>
              <a:rPr lang="en-US" sz="3000" b="1" u="sng" dirty="0"/>
              <a:t>some</a:t>
            </a:r>
            <a:r>
              <a:rPr lang="en-US" sz="3000" dirty="0"/>
              <a:t> milk, please?</a:t>
            </a:r>
          </a:p>
          <a:p>
            <a:r>
              <a:rPr lang="th-TH" sz="3000" dirty="0"/>
              <a:t>(ขอนม</a:t>
            </a:r>
            <a:r>
              <a:rPr lang="th-TH" sz="3000" b="1" u="sng" dirty="0"/>
              <a:t>บ้าง</a:t>
            </a:r>
            <a:r>
              <a:rPr lang="th-TH" sz="3000" dirty="0"/>
              <a:t>ได้ไหมครับ)</a:t>
            </a:r>
            <a:endParaRPr lang="en-US" sz="3000" dirty="0"/>
          </a:p>
        </p:txBody>
      </p:sp>
      <p:sp>
        <p:nvSpPr>
          <p:cNvPr id="11" name="กล่องข้อความ 10">
            <a:extLst>
              <a:ext uri="{FF2B5EF4-FFF2-40B4-BE49-F238E27FC236}">
                <a16:creationId xmlns:a16="http://schemas.microsoft.com/office/drawing/2014/main" id="{EC521D24-89F0-48FA-9AF1-0E631B2F9DC7}"/>
              </a:ext>
            </a:extLst>
          </p:cNvPr>
          <p:cNvSpPr txBox="1"/>
          <p:nvPr/>
        </p:nvSpPr>
        <p:spPr>
          <a:xfrm>
            <a:off x="261256" y="5228521"/>
            <a:ext cx="5786845" cy="101566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000" dirty="0"/>
              <a:t>Would you like </a:t>
            </a:r>
            <a:r>
              <a:rPr lang="en-US" sz="3000" b="1" u="sng" dirty="0"/>
              <a:t>some</a:t>
            </a:r>
            <a:r>
              <a:rPr lang="en-US" sz="3000" dirty="0"/>
              <a:t> advice?</a:t>
            </a:r>
          </a:p>
          <a:p>
            <a:r>
              <a:rPr lang="th-TH" sz="3000" dirty="0"/>
              <a:t>(คุณต้องการคำแนะนำ</a:t>
            </a:r>
            <a:r>
              <a:rPr lang="th-TH" sz="3000" b="1" u="sng" dirty="0"/>
              <a:t>บ้าง</a:t>
            </a:r>
            <a:r>
              <a:rPr lang="th-TH" sz="3000" dirty="0"/>
              <a:t>ไหมครับ)</a:t>
            </a:r>
            <a:r>
              <a:rPr lang="en-US" sz="3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815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4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กล่องข้อความ 11">
            <a:extLst>
              <a:ext uri="{FF2B5EF4-FFF2-40B4-BE49-F238E27FC236}">
                <a16:creationId xmlns:a16="http://schemas.microsoft.com/office/drawing/2014/main" id="{5B25184F-C987-4C7B-A205-EF40A6B40C1A}"/>
              </a:ext>
            </a:extLst>
          </p:cNvPr>
          <p:cNvSpPr txBox="1"/>
          <p:nvPr/>
        </p:nvSpPr>
        <p:spPr>
          <a:xfrm>
            <a:off x="552994" y="761759"/>
            <a:ext cx="29043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Quantifiers</a:t>
            </a:r>
          </a:p>
        </p:txBody>
      </p:sp>
      <p:sp>
        <p:nvSpPr>
          <p:cNvPr id="13" name="กล่องข้อความ 12">
            <a:extLst>
              <a:ext uri="{FF2B5EF4-FFF2-40B4-BE49-F238E27FC236}">
                <a16:creationId xmlns:a16="http://schemas.microsoft.com/office/drawing/2014/main" id="{2466E322-C0A3-4962-9BEE-68CD268570D5}"/>
              </a:ext>
            </a:extLst>
          </p:cNvPr>
          <p:cNvSpPr txBox="1"/>
          <p:nvPr/>
        </p:nvSpPr>
        <p:spPr>
          <a:xfrm>
            <a:off x="552994" y="1600461"/>
            <a:ext cx="75067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000" b="1" u="sng" dirty="0"/>
              <a:t>วิธีการใช้</a:t>
            </a:r>
            <a:r>
              <a:rPr lang="en-US" sz="3000" b="1" dirty="0"/>
              <a:t>:</a:t>
            </a:r>
            <a:r>
              <a:rPr lang="th-TH" sz="3000" b="1" dirty="0"/>
              <a:t> ใช้ </a:t>
            </a:r>
            <a:r>
              <a:rPr lang="en-US" sz="3000" b="1" u="sng" dirty="0"/>
              <a:t>any</a:t>
            </a:r>
            <a:r>
              <a:rPr lang="en-US" sz="3000" b="1" dirty="0"/>
              <a:t> </a:t>
            </a:r>
            <a:r>
              <a:rPr lang="th-TH" sz="3000" b="1" dirty="0"/>
              <a:t>กับคำนามนับได้พหูพจน์ และคำนามนับไม่ได้ ในประโยคปฏิเสธและประโยคคำถาม</a:t>
            </a:r>
            <a:endParaRPr lang="en-US" sz="3000" b="1" u="sng" dirty="0"/>
          </a:p>
        </p:txBody>
      </p:sp>
      <p:sp>
        <p:nvSpPr>
          <p:cNvPr id="14" name="กล่องข้อความ 13">
            <a:extLst>
              <a:ext uri="{FF2B5EF4-FFF2-40B4-BE49-F238E27FC236}">
                <a16:creationId xmlns:a16="http://schemas.microsoft.com/office/drawing/2014/main" id="{29C3C0D6-1990-40E2-944A-E091D39EF127}"/>
              </a:ext>
            </a:extLst>
          </p:cNvPr>
          <p:cNvSpPr txBox="1"/>
          <p:nvPr/>
        </p:nvSpPr>
        <p:spPr>
          <a:xfrm>
            <a:off x="552994" y="2770011"/>
            <a:ext cx="71484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000" b="1" u="sng" dirty="0"/>
              <a:t>ตัวอย่าง</a:t>
            </a:r>
            <a:r>
              <a:rPr lang="en-US" sz="3000" b="1" dirty="0"/>
              <a:t>:</a:t>
            </a:r>
            <a:r>
              <a:rPr lang="en-US" sz="3000" dirty="0"/>
              <a:t> </a:t>
            </a:r>
            <a:endParaRPr lang="th-TH" sz="3000" dirty="0"/>
          </a:p>
          <a:p>
            <a:r>
              <a:rPr lang="en-US" sz="3000" dirty="0"/>
              <a:t>Cate doesn’t want </a:t>
            </a:r>
            <a:r>
              <a:rPr lang="en-US" sz="3000" b="1" u="sng" dirty="0"/>
              <a:t>any</a:t>
            </a:r>
            <a:r>
              <a:rPr lang="en-US" sz="3000" dirty="0"/>
              <a:t> sugar in her tea.</a:t>
            </a:r>
          </a:p>
          <a:p>
            <a:r>
              <a:rPr lang="th-TH" sz="3000" dirty="0"/>
              <a:t>(</a:t>
            </a:r>
            <a:r>
              <a:rPr lang="th-TH" sz="3000" dirty="0" err="1"/>
              <a:t>เค</a:t>
            </a:r>
            <a:r>
              <a:rPr lang="th-TH" sz="3000" dirty="0"/>
              <a:t>ท</a:t>
            </a:r>
            <a:r>
              <a:rPr lang="th-TH" sz="3000" b="1" u="sng" dirty="0"/>
              <a:t>ไม่</a:t>
            </a:r>
            <a:r>
              <a:rPr lang="th-TH" sz="3000" dirty="0"/>
              <a:t>ต้องการเติมน้ำตาลลงไปในชาของเธอ</a:t>
            </a:r>
            <a:r>
              <a:rPr lang="th-TH" sz="3000" b="1" u="sng" dirty="0"/>
              <a:t>เลย</a:t>
            </a:r>
            <a:r>
              <a:rPr lang="th-TH" sz="3000" dirty="0"/>
              <a:t>)</a:t>
            </a:r>
            <a:endParaRPr lang="en-US" sz="3000" dirty="0"/>
          </a:p>
        </p:txBody>
      </p:sp>
      <p:sp>
        <p:nvSpPr>
          <p:cNvPr id="15" name="แผนผังลำดับงาน: การเตรียมการ 14">
            <a:extLst>
              <a:ext uri="{FF2B5EF4-FFF2-40B4-BE49-F238E27FC236}">
                <a16:creationId xmlns:a16="http://schemas.microsoft.com/office/drawing/2014/main" id="{8EE05213-8140-44E3-975B-7957ACAAC1DC}"/>
              </a:ext>
            </a:extLst>
          </p:cNvPr>
          <p:cNvSpPr/>
          <p:nvPr/>
        </p:nvSpPr>
        <p:spPr>
          <a:xfrm>
            <a:off x="3294082" y="563118"/>
            <a:ext cx="1685109" cy="960400"/>
          </a:xfrm>
          <a:prstGeom prst="flowChartPreparatio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tx1"/>
                </a:solidFill>
              </a:rPr>
              <a:t>any</a:t>
            </a:r>
          </a:p>
        </p:txBody>
      </p:sp>
      <p:sp>
        <p:nvSpPr>
          <p:cNvPr id="3" name="กล่องข้อความ 2">
            <a:extLst>
              <a:ext uri="{FF2B5EF4-FFF2-40B4-BE49-F238E27FC236}">
                <a16:creationId xmlns:a16="http://schemas.microsoft.com/office/drawing/2014/main" id="{DD703A8F-590A-4692-A053-0E8482C18CFA}"/>
              </a:ext>
            </a:extLst>
          </p:cNvPr>
          <p:cNvSpPr txBox="1"/>
          <p:nvPr/>
        </p:nvSpPr>
        <p:spPr>
          <a:xfrm>
            <a:off x="552994" y="4441913"/>
            <a:ext cx="7167286" cy="101566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000" dirty="0"/>
              <a:t>Are you watching </a:t>
            </a:r>
            <a:r>
              <a:rPr lang="en-US" sz="3000" b="1" u="sng" dirty="0"/>
              <a:t>any</a:t>
            </a:r>
            <a:r>
              <a:rPr lang="en-US" sz="3000" dirty="0"/>
              <a:t> films this weekend?</a:t>
            </a:r>
          </a:p>
          <a:p>
            <a:r>
              <a:rPr lang="th-TH" sz="3000" dirty="0"/>
              <a:t>(คุณจะดูหนังอะไร</a:t>
            </a:r>
            <a:r>
              <a:rPr lang="th-TH" sz="3000" b="1" u="sng" dirty="0"/>
              <a:t>บ้าง</a:t>
            </a:r>
            <a:r>
              <a:rPr lang="th-TH" sz="3000" dirty="0"/>
              <a:t>ไหมตอนสุดสัปดาห์นี้)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498472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กล่องข้อความ 10">
            <a:extLst>
              <a:ext uri="{FF2B5EF4-FFF2-40B4-BE49-F238E27FC236}">
                <a16:creationId xmlns:a16="http://schemas.microsoft.com/office/drawing/2014/main" id="{94FDF616-736F-4543-BE23-9CFA54A97D97}"/>
              </a:ext>
            </a:extLst>
          </p:cNvPr>
          <p:cNvSpPr txBox="1"/>
          <p:nvPr/>
        </p:nvSpPr>
        <p:spPr>
          <a:xfrm>
            <a:off x="484416" y="890636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Quantifiers</a:t>
            </a:r>
          </a:p>
        </p:txBody>
      </p:sp>
      <p:sp>
        <p:nvSpPr>
          <p:cNvPr id="12" name="กล่องข้อความ 11">
            <a:extLst>
              <a:ext uri="{FF2B5EF4-FFF2-40B4-BE49-F238E27FC236}">
                <a16:creationId xmlns:a16="http://schemas.microsoft.com/office/drawing/2014/main" id="{077691BA-EAE4-4F94-889B-9C702B6FE3EF}"/>
              </a:ext>
            </a:extLst>
          </p:cNvPr>
          <p:cNvSpPr txBox="1"/>
          <p:nvPr/>
        </p:nvSpPr>
        <p:spPr>
          <a:xfrm>
            <a:off x="571500" y="2070406"/>
            <a:ext cx="72400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000" b="1" u="sng" dirty="0"/>
              <a:t>วิธีการใช้</a:t>
            </a:r>
            <a:r>
              <a:rPr lang="en-US" sz="3000" b="1" dirty="0"/>
              <a:t>:</a:t>
            </a:r>
            <a:r>
              <a:rPr lang="th-TH" sz="3000" b="1" dirty="0"/>
              <a:t> ใช้ </a:t>
            </a:r>
            <a:r>
              <a:rPr lang="en-US" sz="3000" b="1" u="sng" dirty="0"/>
              <a:t>lots of</a:t>
            </a:r>
            <a:r>
              <a:rPr lang="en-US" sz="3000" dirty="0"/>
              <a:t> </a:t>
            </a:r>
            <a:r>
              <a:rPr lang="th-TH" sz="3000" b="1" dirty="0"/>
              <a:t>กับ </a:t>
            </a:r>
            <a:r>
              <a:rPr lang="en-US" sz="3000" b="1" u="sng" dirty="0"/>
              <a:t>a lot of</a:t>
            </a:r>
            <a:r>
              <a:rPr lang="en-US" sz="3000" dirty="0"/>
              <a:t> </a:t>
            </a:r>
            <a:r>
              <a:rPr lang="th-TH" sz="3000" b="1" dirty="0"/>
              <a:t>กับคำนามนับได้พหูพจน์ และคำนามนับไม่ได้ </a:t>
            </a:r>
            <a:endParaRPr lang="en-US" sz="3000" b="1" u="sng" dirty="0"/>
          </a:p>
        </p:txBody>
      </p:sp>
      <p:sp>
        <p:nvSpPr>
          <p:cNvPr id="13" name="กล่องข้อความ 12">
            <a:extLst>
              <a:ext uri="{FF2B5EF4-FFF2-40B4-BE49-F238E27FC236}">
                <a16:creationId xmlns:a16="http://schemas.microsoft.com/office/drawing/2014/main" id="{495C63BC-85B8-4BBB-BC65-FF5D53742DCE}"/>
              </a:ext>
            </a:extLst>
          </p:cNvPr>
          <p:cNvSpPr txBox="1"/>
          <p:nvPr/>
        </p:nvSpPr>
        <p:spPr>
          <a:xfrm>
            <a:off x="571500" y="3239956"/>
            <a:ext cx="7514359" cy="14773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3000" b="1" u="sng" dirty="0"/>
              <a:t>ตัวอย่าง</a:t>
            </a:r>
            <a:r>
              <a:rPr lang="en-US" sz="3000" b="1" dirty="0"/>
              <a:t>:</a:t>
            </a:r>
            <a:r>
              <a:rPr lang="en-US" sz="3000" dirty="0"/>
              <a:t> </a:t>
            </a:r>
            <a:endParaRPr lang="th-TH" sz="3000" dirty="0"/>
          </a:p>
          <a:p>
            <a:r>
              <a:rPr lang="en-US" sz="3000" dirty="0"/>
              <a:t>This shop sells </a:t>
            </a:r>
            <a:r>
              <a:rPr lang="en-US" sz="3000" b="1" u="sng" dirty="0"/>
              <a:t>lots of</a:t>
            </a:r>
            <a:r>
              <a:rPr lang="en-US" sz="3000" dirty="0"/>
              <a:t> coffee.</a:t>
            </a:r>
          </a:p>
          <a:p>
            <a:r>
              <a:rPr lang="th-TH" sz="3000" dirty="0"/>
              <a:t>(ร้านนี้ขายกาแฟ</a:t>
            </a:r>
            <a:r>
              <a:rPr lang="th-TH" sz="3000" b="1" u="sng" dirty="0"/>
              <a:t>ปริมาณมาก</a:t>
            </a:r>
            <a:r>
              <a:rPr lang="th-TH" sz="3000" dirty="0"/>
              <a:t>)</a:t>
            </a:r>
            <a:endParaRPr lang="en-US" sz="3000" dirty="0"/>
          </a:p>
        </p:txBody>
      </p:sp>
      <p:sp>
        <p:nvSpPr>
          <p:cNvPr id="14" name="แผนผังลำดับงาน: การเตรียมการ 13">
            <a:extLst>
              <a:ext uri="{FF2B5EF4-FFF2-40B4-BE49-F238E27FC236}">
                <a16:creationId xmlns:a16="http://schemas.microsoft.com/office/drawing/2014/main" id="{F60B053D-E6C7-4598-B4FF-44A7D93B09CF}"/>
              </a:ext>
            </a:extLst>
          </p:cNvPr>
          <p:cNvSpPr/>
          <p:nvPr/>
        </p:nvSpPr>
        <p:spPr>
          <a:xfrm>
            <a:off x="3124203" y="702824"/>
            <a:ext cx="2076995" cy="960400"/>
          </a:xfrm>
          <a:prstGeom prst="flowChartPreparation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tx1"/>
                </a:solidFill>
              </a:rPr>
              <a:t>lots of</a:t>
            </a:r>
          </a:p>
        </p:txBody>
      </p:sp>
      <p:sp>
        <p:nvSpPr>
          <p:cNvPr id="15" name="แผนผังลำดับงาน: การเตรียมการ 14">
            <a:extLst>
              <a:ext uri="{FF2B5EF4-FFF2-40B4-BE49-F238E27FC236}">
                <a16:creationId xmlns:a16="http://schemas.microsoft.com/office/drawing/2014/main" id="{16527F7A-BC96-4BFA-9EF5-29860283FD00}"/>
              </a:ext>
            </a:extLst>
          </p:cNvPr>
          <p:cNvSpPr/>
          <p:nvPr/>
        </p:nvSpPr>
        <p:spPr>
          <a:xfrm>
            <a:off x="5326381" y="702824"/>
            <a:ext cx="2246812" cy="960400"/>
          </a:xfrm>
          <a:prstGeom prst="flowChartPreparation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tx1"/>
                </a:solidFill>
              </a:rPr>
              <a:t>a lot of</a:t>
            </a:r>
          </a:p>
        </p:txBody>
      </p:sp>
      <p:sp>
        <p:nvSpPr>
          <p:cNvPr id="16" name="กล่องข้อความ 15">
            <a:extLst>
              <a:ext uri="{FF2B5EF4-FFF2-40B4-BE49-F238E27FC236}">
                <a16:creationId xmlns:a16="http://schemas.microsoft.com/office/drawing/2014/main" id="{14F42398-B349-4E59-9F85-849656643F02}"/>
              </a:ext>
            </a:extLst>
          </p:cNvPr>
          <p:cNvSpPr txBox="1"/>
          <p:nvPr/>
        </p:nvSpPr>
        <p:spPr>
          <a:xfrm>
            <a:off x="571500" y="4872669"/>
            <a:ext cx="7534186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000" dirty="0"/>
              <a:t>Diana’s got </a:t>
            </a:r>
            <a:r>
              <a:rPr lang="en-US" sz="3000" b="1" u="sng" dirty="0"/>
              <a:t>a lot of </a:t>
            </a:r>
            <a:r>
              <a:rPr lang="en-US" sz="3000" dirty="0"/>
              <a:t>cold drinks in the fridge.</a:t>
            </a:r>
          </a:p>
          <a:p>
            <a:r>
              <a:rPr lang="th-TH" sz="3000" dirty="0"/>
              <a:t>(</a:t>
            </a:r>
            <a:r>
              <a:rPr lang="th-TH" sz="3000" dirty="0" err="1"/>
              <a:t>ได</a:t>
            </a:r>
            <a:r>
              <a:rPr lang="th-TH" sz="3000" dirty="0"/>
              <a:t>อาน่ามีเครื่องดื่มเย็น</a:t>
            </a:r>
            <a:r>
              <a:rPr lang="th-TH" sz="3000" b="1" u="sng" dirty="0"/>
              <a:t>มากมาย</a:t>
            </a:r>
            <a:r>
              <a:rPr lang="th-TH" sz="3000" dirty="0"/>
              <a:t>ในตู้เย็น)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944549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กล่องข้อความ 4">
            <a:extLst>
              <a:ext uri="{FF2B5EF4-FFF2-40B4-BE49-F238E27FC236}">
                <a16:creationId xmlns:a16="http://schemas.microsoft.com/office/drawing/2014/main" id="{02D2C9E4-0313-46D7-B7A4-3ED81730C978}"/>
              </a:ext>
            </a:extLst>
          </p:cNvPr>
          <p:cNvSpPr txBox="1"/>
          <p:nvPr/>
        </p:nvSpPr>
        <p:spPr>
          <a:xfrm>
            <a:off x="999309" y="995876"/>
            <a:ext cx="252983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/>
              <a:t>Quantifiers</a:t>
            </a:r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8978A3F5-7080-47AF-B4CE-91FA4023F06A}"/>
              </a:ext>
            </a:extLst>
          </p:cNvPr>
          <p:cNvSpPr txBox="1"/>
          <p:nvPr/>
        </p:nvSpPr>
        <p:spPr>
          <a:xfrm>
            <a:off x="962297" y="2164208"/>
            <a:ext cx="51337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000" b="1" u="sng" dirty="0"/>
              <a:t>วิธีการใช้</a:t>
            </a:r>
            <a:r>
              <a:rPr lang="en-US" sz="3000" b="1" dirty="0"/>
              <a:t>: </a:t>
            </a:r>
            <a:r>
              <a:rPr lang="th-TH" sz="3000" b="1" dirty="0"/>
              <a:t>ใช้ </a:t>
            </a:r>
            <a:r>
              <a:rPr lang="en-US" sz="3000" b="1" u="sng" dirty="0"/>
              <a:t>a little</a:t>
            </a:r>
            <a:r>
              <a:rPr lang="en-US" sz="3000" b="1" dirty="0"/>
              <a:t> </a:t>
            </a:r>
            <a:r>
              <a:rPr lang="th-TH" sz="3000" b="1" dirty="0"/>
              <a:t>กับคำนามนับไม่ได้ และใช้ </a:t>
            </a:r>
            <a:r>
              <a:rPr lang="en-US" sz="3000" b="1" u="sng" dirty="0"/>
              <a:t>a few</a:t>
            </a:r>
            <a:r>
              <a:rPr lang="en-US" sz="3000" dirty="0"/>
              <a:t> </a:t>
            </a:r>
            <a:r>
              <a:rPr lang="th-TH" sz="3000" b="1" dirty="0"/>
              <a:t>กับคำนามนับได้พหูพจน์</a:t>
            </a:r>
            <a:endParaRPr lang="en-US" sz="3000" b="1" u="sng" dirty="0"/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E17FEF13-5A9F-4F9B-8D5D-5A0169AC1C8F}"/>
              </a:ext>
            </a:extLst>
          </p:cNvPr>
          <p:cNvSpPr txBox="1"/>
          <p:nvPr/>
        </p:nvSpPr>
        <p:spPr>
          <a:xfrm>
            <a:off x="944879" y="3278694"/>
            <a:ext cx="564315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000" b="1" u="sng" dirty="0"/>
              <a:t>ตัวอย่าง</a:t>
            </a:r>
            <a:r>
              <a:rPr lang="en-US" sz="3000" b="1" dirty="0"/>
              <a:t>:</a:t>
            </a:r>
            <a:r>
              <a:rPr lang="en-US" sz="3000" dirty="0"/>
              <a:t> </a:t>
            </a:r>
          </a:p>
          <a:p>
            <a:r>
              <a:rPr lang="en-US" sz="3000" dirty="0"/>
              <a:t>There was </a:t>
            </a:r>
            <a:r>
              <a:rPr lang="en-US" sz="3000" b="1" u="sng" dirty="0"/>
              <a:t>a little</a:t>
            </a:r>
            <a:r>
              <a:rPr lang="en-US" sz="3000" dirty="0"/>
              <a:t> tea left in the jar.</a:t>
            </a:r>
          </a:p>
          <a:p>
            <a:r>
              <a:rPr lang="th-TH" sz="3000" dirty="0"/>
              <a:t>(มีชา</a:t>
            </a:r>
            <a:r>
              <a:rPr lang="th-TH" sz="3000" b="1" u="sng" dirty="0"/>
              <a:t>เล็กน้อย</a:t>
            </a:r>
            <a:r>
              <a:rPr lang="th-TH" sz="3000" dirty="0"/>
              <a:t>เหลืออยู่ในโถ)</a:t>
            </a:r>
            <a:endParaRPr lang="en-US" sz="3000" dirty="0"/>
          </a:p>
        </p:txBody>
      </p:sp>
      <p:sp>
        <p:nvSpPr>
          <p:cNvPr id="8" name="แผนผังลำดับงาน: การเตรียมการ 7">
            <a:extLst>
              <a:ext uri="{FF2B5EF4-FFF2-40B4-BE49-F238E27FC236}">
                <a16:creationId xmlns:a16="http://schemas.microsoft.com/office/drawing/2014/main" id="{B11CA5DD-99EE-4724-88CB-8E03C7C8F188}"/>
              </a:ext>
            </a:extLst>
          </p:cNvPr>
          <p:cNvSpPr/>
          <p:nvPr/>
        </p:nvSpPr>
        <p:spPr>
          <a:xfrm>
            <a:off x="3529148" y="848592"/>
            <a:ext cx="2024744" cy="960400"/>
          </a:xfrm>
          <a:prstGeom prst="flowChartPreparation">
            <a:avLst/>
          </a:prstGeom>
          <a:solidFill>
            <a:srgbClr val="F292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tx1"/>
                </a:solidFill>
              </a:rPr>
              <a:t>a little</a:t>
            </a:r>
          </a:p>
        </p:txBody>
      </p:sp>
      <p:sp>
        <p:nvSpPr>
          <p:cNvPr id="9" name="แผนผังลำดับงาน: การเตรียมการ 8">
            <a:extLst>
              <a:ext uri="{FF2B5EF4-FFF2-40B4-BE49-F238E27FC236}">
                <a16:creationId xmlns:a16="http://schemas.microsoft.com/office/drawing/2014/main" id="{DAE679E7-C4CF-4470-9B19-90E4342ABB04}"/>
              </a:ext>
            </a:extLst>
          </p:cNvPr>
          <p:cNvSpPr/>
          <p:nvPr/>
        </p:nvSpPr>
        <p:spPr>
          <a:xfrm>
            <a:off x="5721530" y="823453"/>
            <a:ext cx="2024744" cy="960400"/>
          </a:xfrm>
          <a:prstGeom prst="flowChartPreparati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tx1"/>
                </a:solidFill>
              </a:rPr>
              <a:t>a few</a:t>
            </a:r>
          </a:p>
        </p:txBody>
      </p:sp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C0544C92-49A4-4B01-BF2A-7D060C23F0EE}"/>
              </a:ext>
            </a:extLst>
          </p:cNvPr>
          <p:cNvSpPr txBox="1"/>
          <p:nvPr/>
        </p:nvSpPr>
        <p:spPr>
          <a:xfrm>
            <a:off x="979714" y="4756022"/>
            <a:ext cx="6087292" cy="101566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000" dirty="0"/>
              <a:t>There were </a:t>
            </a:r>
            <a:r>
              <a:rPr lang="en-US" sz="3000" b="1" u="sng" dirty="0"/>
              <a:t>a few</a:t>
            </a:r>
            <a:r>
              <a:rPr lang="en-US" sz="3000" dirty="0"/>
              <a:t> children at the park.</a:t>
            </a:r>
          </a:p>
          <a:p>
            <a:r>
              <a:rPr lang="th-TH" sz="3000" dirty="0"/>
              <a:t>(มีเด็ก </a:t>
            </a:r>
            <a:r>
              <a:rPr lang="en-US" sz="3000" b="1" u="sng" dirty="0"/>
              <a:t>2-3</a:t>
            </a:r>
            <a:r>
              <a:rPr lang="en-US" sz="3000" dirty="0"/>
              <a:t> </a:t>
            </a:r>
            <a:r>
              <a:rPr lang="th-TH" sz="3000" dirty="0"/>
              <a:t>คนอยู่ที่สวนสาธารณะ)</a:t>
            </a:r>
            <a:r>
              <a:rPr lang="en-US" sz="3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47769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กล่องข้อความ 9">
            <a:extLst>
              <a:ext uri="{FF2B5EF4-FFF2-40B4-BE49-F238E27FC236}">
                <a16:creationId xmlns:a16="http://schemas.microsoft.com/office/drawing/2014/main" id="{A4A4B7AB-0C37-4D63-8ED0-C97AA7E70FD4}"/>
              </a:ext>
            </a:extLst>
          </p:cNvPr>
          <p:cNvSpPr txBox="1"/>
          <p:nvPr/>
        </p:nvSpPr>
        <p:spPr>
          <a:xfrm>
            <a:off x="722811" y="588627"/>
            <a:ext cx="2542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Quantifiers</a:t>
            </a:r>
          </a:p>
        </p:txBody>
      </p:sp>
      <p:sp>
        <p:nvSpPr>
          <p:cNvPr id="11" name="กล่องข้อความ 10">
            <a:extLst>
              <a:ext uri="{FF2B5EF4-FFF2-40B4-BE49-F238E27FC236}">
                <a16:creationId xmlns:a16="http://schemas.microsoft.com/office/drawing/2014/main" id="{6713A5D9-7D09-43F4-94DB-B883B07114FA}"/>
              </a:ext>
            </a:extLst>
          </p:cNvPr>
          <p:cNvSpPr txBox="1"/>
          <p:nvPr/>
        </p:nvSpPr>
        <p:spPr>
          <a:xfrm>
            <a:off x="722812" y="1620656"/>
            <a:ext cx="52730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000" b="1" u="sng" dirty="0"/>
              <a:t>วิธีการใช้</a:t>
            </a:r>
            <a:r>
              <a:rPr lang="en-US" sz="3000" b="1" dirty="0"/>
              <a:t>:</a:t>
            </a:r>
            <a:r>
              <a:rPr lang="th-TH" sz="3000" b="1" dirty="0"/>
              <a:t> ใช้ </a:t>
            </a:r>
            <a:r>
              <a:rPr lang="en-US" sz="3000" b="1" u="sng" dirty="0"/>
              <a:t>much</a:t>
            </a:r>
            <a:r>
              <a:rPr lang="en-US" sz="3000" b="1" dirty="0"/>
              <a:t> </a:t>
            </a:r>
            <a:r>
              <a:rPr lang="th-TH" sz="3000" b="1" dirty="0"/>
              <a:t>กับคำนามนับไม่ได้ และใช้ </a:t>
            </a:r>
            <a:r>
              <a:rPr lang="en-US" sz="3000" b="1" u="sng" dirty="0"/>
              <a:t>many</a:t>
            </a:r>
            <a:r>
              <a:rPr lang="en-US" sz="3000" b="1" dirty="0"/>
              <a:t> </a:t>
            </a:r>
            <a:r>
              <a:rPr lang="th-TH" sz="3000" b="1" dirty="0"/>
              <a:t>กับคำนามนับได้พหูพจน์ </a:t>
            </a:r>
            <a:endParaRPr lang="en-US" sz="3000" b="1" u="sng" dirty="0"/>
          </a:p>
        </p:txBody>
      </p:sp>
      <p:sp>
        <p:nvSpPr>
          <p:cNvPr id="12" name="กล่องข้อความ 11">
            <a:extLst>
              <a:ext uri="{FF2B5EF4-FFF2-40B4-BE49-F238E27FC236}">
                <a16:creationId xmlns:a16="http://schemas.microsoft.com/office/drawing/2014/main" id="{2B05421E-4667-46D9-A4A7-E2A69D131B12}"/>
              </a:ext>
            </a:extLst>
          </p:cNvPr>
          <p:cNvSpPr txBox="1"/>
          <p:nvPr/>
        </p:nvSpPr>
        <p:spPr>
          <a:xfrm>
            <a:off x="722811" y="2637297"/>
            <a:ext cx="99016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000" b="1" u="sng" dirty="0"/>
              <a:t>ตัวอย่าง</a:t>
            </a:r>
            <a:r>
              <a:rPr lang="en-US" sz="3000" b="1" dirty="0"/>
              <a:t>:</a:t>
            </a:r>
            <a:r>
              <a:rPr lang="en-US" sz="3000" dirty="0"/>
              <a:t> </a:t>
            </a:r>
          </a:p>
          <a:p>
            <a:r>
              <a:rPr lang="en-US" sz="3000" u="sng" dirty="0"/>
              <a:t>How</a:t>
            </a:r>
            <a:r>
              <a:rPr lang="en-US" sz="3000" dirty="0"/>
              <a:t> </a:t>
            </a:r>
            <a:r>
              <a:rPr lang="en-US" sz="3000" b="1" u="sng" dirty="0"/>
              <a:t>much</a:t>
            </a:r>
            <a:r>
              <a:rPr lang="en-US" sz="3000" dirty="0"/>
              <a:t> milk do you drink every morning?</a:t>
            </a:r>
          </a:p>
          <a:p>
            <a:r>
              <a:rPr lang="th-TH" sz="3000" dirty="0"/>
              <a:t>(คุณดื่มนม</a:t>
            </a:r>
            <a:r>
              <a:rPr lang="th-TH" sz="3000" b="1" u="sng" dirty="0"/>
              <a:t>มาก</a:t>
            </a:r>
            <a:r>
              <a:rPr lang="th-TH" sz="3000" u="sng" dirty="0"/>
              <a:t>เท่าไร</a:t>
            </a:r>
            <a:r>
              <a:rPr lang="th-TH" sz="3000" dirty="0"/>
              <a:t>ใน</a:t>
            </a:r>
            <a:r>
              <a:rPr lang="th-TH" sz="3000" dirty="0" err="1"/>
              <a:t>ทุกๆ</a:t>
            </a:r>
            <a:r>
              <a:rPr lang="th-TH" sz="3000" dirty="0"/>
              <a:t> เช้า)</a:t>
            </a:r>
            <a:endParaRPr lang="en-US" sz="3000" dirty="0"/>
          </a:p>
        </p:txBody>
      </p:sp>
      <p:sp>
        <p:nvSpPr>
          <p:cNvPr id="13" name="สี่เหลี่ยมผืนผ้า: มุมมน 12">
            <a:extLst>
              <a:ext uri="{FF2B5EF4-FFF2-40B4-BE49-F238E27FC236}">
                <a16:creationId xmlns:a16="http://schemas.microsoft.com/office/drawing/2014/main" id="{F7A2C0BD-384B-4E93-B3FD-012C157BE7C4}"/>
              </a:ext>
            </a:extLst>
          </p:cNvPr>
          <p:cNvSpPr/>
          <p:nvPr/>
        </p:nvSpPr>
        <p:spPr>
          <a:xfrm>
            <a:off x="4110361" y="5584054"/>
            <a:ext cx="1278385" cy="488272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END</a:t>
            </a:r>
          </a:p>
        </p:txBody>
      </p:sp>
      <p:sp>
        <p:nvSpPr>
          <p:cNvPr id="14" name="แผนผังลำดับงาน: การเตรียมการ 13">
            <a:extLst>
              <a:ext uri="{FF2B5EF4-FFF2-40B4-BE49-F238E27FC236}">
                <a16:creationId xmlns:a16="http://schemas.microsoft.com/office/drawing/2014/main" id="{640B3650-54B8-4485-A120-F0888157A7B6}"/>
              </a:ext>
            </a:extLst>
          </p:cNvPr>
          <p:cNvSpPr/>
          <p:nvPr/>
        </p:nvSpPr>
        <p:spPr>
          <a:xfrm>
            <a:off x="3163389" y="397349"/>
            <a:ext cx="2090058" cy="960400"/>
          </a:xfrm>
          <a:prstGeom prst="flowChartPreparation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tx1"/>
                </a:solidFill>
              </a:rPr>
              <a:t>much</a:t>
            </a:r>
          </a:p>
        </p:txBody>
      </p:sp>
      <p:sp>
        <p:nvSpPr>
          <p:cNvPr id="15" name="แผนผังลำดับงาน: การเตรียมการ 14">
            <a:extLst>
              <a:ext uri="{FF2B5EF4-FFF2-40B4-BE49-F238E27FC236}">
                <a16:creationId xmlns:a16="http://schemas.microsoft.com/office/drawing/2014/main" id="{D9E6AE82-0264-4B6D-B774-F9B35CCE68DC}"/>
              </a:ext>
            </a:extLst>
          </p:cNvPr>
          <p:cNvSpPr/>
          <p:nvPr/>
        </p:nvSpPr>
        <p:spPr>
          <a:xfrm>
            <a:off x="5472248" y="397349"/>
            <a:ext cx="1913709" cy="960400"/>
          </a:xfrm>
          <a:prstGeom prst="flowChartPreparation">
            <a:avLst/>
          </a:prstGeom>
          <a:solidFill>
            <a:srgbClr val="F292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tx1"/>
                </a:solidFill>
              </a:rPr>
              <a:t>many</a:t>
            </a:r>
          </a:p>
        </p:txBody>
      </p:sp>
      <p:sp>
        <p:nvSpPr>
          <p:cNvPr id="16" name="กล่องข้อความ 15">
            <a:extLst>
              <a:ext uri="{FF2B5EF4-FFF2-40B4-BE49-F238E27FC236}">
                <a16:creationId xmlns:a16="http://schemas.microsoft.com/office/drawing/2014/main" id="{0A4F5459-7823-4380-9043-EACDA7382FA5}"/>
              </a:ext>
            </a:extLst>
          </p:cNvPr>
          <p:cNvSpPr txBox="1"/>
          <p:nvPr/>
        </p:nvSpPr>
        <p:spPr>
          <a:xfrm>
            <a:off x="722811" y="4161635"/>
            <a:ext cx="9927772" cy="101566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000" dirty="0"/>
              <a:t>There aren’t </a:t>
            </a:r>
            <a:r>
              <a:rPr lang="en-US" sz="3000" b="1" u="sng" dirty="0"/>
              <a:t>many</a:t>
            </a:r>
            <a:r>
              <a:rPr lang="en-US" sz="3000" dirty="0"/>
              <a:t> carrots in the fridge.</a:t>
            </a:r>
          </a:p>
          <a:p>
            <a:r>
              <a:rPr lang="th-TH" sz="3000" dirty="0"/>
              <a:t>(ไม่มีแครอท</a:t>
            </a:r>
            <a:r>
              <a:rPr lang="th-TH" sz="3000" b="1" u="sng" dirty="0"/>
              <a:t>มาก</a:t>
            </a:r>
            <a:r>
              <a:rPr lang="th-TH" sz="3000" dirty="0"/>
              <a:t>นักในตู้เย็น)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170328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 animBg="1"/>
      <p:bldP spid="14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เหลี่ยมเพชร">
  <a:themeElements>
    <a:clrScheme name="เหลี่ยมเพชร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เหลี่ยมเพชร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เหลี่ยมเพชร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966</TotalTime>
  <Words>326</Words>
  <Application>Microsoft Office PowerPoint</Application>
  <PresentationFormat>แบบจอกว้าง</PresentationFormat>
  <Paragraphs>46</Paragraphs>
  <Slides>5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เหลี่ยมเพชร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Suraraj Rujipuk</dc:creator>
  <cp:lastModifiedBy>Suraraj Rujipak</cp:lastModifiedBy>
  <cp:revision>167</cp:revision>
  <dcterms:created xsi:type="dcterms:W3CDTF">2019-12-06T06:22:03Z</dcterms:created>
  <dcterms:modified xsi:type="dcterms:W3CDTF">2021-05-19T07:55:24Z</dcterms:modified>
</cp:coreProperties>
</file>